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2E91A-2D2D-496D-9227-DD438DEBE28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9BD011-4895-4598-ACBB-82E24F240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5DA3AB7-7E90-406A-AC3A-8BD61A6A4216}"/>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B6AC7A65-5F67-4FA9-819D-A7AB441C978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8F0D2BA-621D-4C7E-9FCC-A7337060FBEF}"/>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53362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F4C749-A035-431E-9E70-E736B1D39E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B9EC98F-C4FC-4857-8A9A-2E6B7AB1BF3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C7346CA-0863-40A4-AEC3-BCD1271208A1}"/>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DA3C5E53-5A9A-49FB-9F6A-DB63AAE1E3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08B4AB-B0BA-4274-85F3-1316C089C79D}"/>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35185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7B3E8A-25EA-4A4D-B64B-98947466F55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80173CC-80FB-4C34-B639-E4A83FA3AF0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0827AB-881F-42FB-B313-D647ADAD71C7}"/>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AF7E1F5E-9644-4AE1-944F-CAA3710D96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A377F3-F30A-4F68-B1A6-7876A5C8A449}"/>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83915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E27EE-EBB9-4154-8B35-6C0AEC0535F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53AECC-D6AB-41FE-8399-04CE0F70452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FC03DB8-9A5B-45C1-9208-396F51A7D8CF}"/>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71C2CCBE-8670-45CA-ACD5-4BE3A47275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591368-5BF1-4F46-B054-992BB9EB179F}"/>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97584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D34943-1C85-4957-83A7-75E6918CDE3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7B6B19D-F1BE-4AFA-B9BA-AD12C0C6A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46BF282-AB7D-4D8B-A6C8-CCC92B5B94F7}"/>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3997292C-2250-4FB6-AF28-DA7B7BECF5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8C2D33-C2E0-4791-8E90-3ABBD58B9085}"/>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330307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1063-1E99-42EA-91EB-2593A588157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559D2B7-C324-48DD-A781-F03387C41C0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4258067-AD7E-4BBF-8F6A-E5E9349B06C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AEE6485-8E94-466F-9DD1-CE17BD563343}"/>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6" name="Zástupný symbol pro zápatí 5">
            <a:extLst>
              <a:ext uri="{FF2B5EF4-FFF2-40B4-BE49-F238E27FC236}">
                <a16:creationId xmlns:a16="http://schemas.microsoft.com/office/drawing/2014/main" id="{A5637C79-1488-44E3-9D83-7F9CB7ACDC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E1821D2-A875-4723-9FDA-F3C3EA67B2EA}"/>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48012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33B54-4DD4-44CE-88A9-E75289D290F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F836E14-EE2B-4720-80DB-D4789786C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6F27421-72ED-4018-9700-A89170D93DD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A5C2231-14E7-46D8-911F-DA7A046B0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E999B53-5357-4D95-85AE-06255F3804B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17EB23B-3513-463F-B488-BAB5E9ED5DC1}"/>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8" name="Zástupný symbol pro zápatí 7">
            <a:extLst>
              <a:ext uri="{FF2B5EF4-FFF2-40B4-BE49-F238E27FC236}">
                <a16:creationId xmlns:a16="http://schemas.microsoft.com/office/drawing/2014/main" id="{9BAC5336-76AB-4454-AA60-41B723DA348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1F7CE67-2C1D-43FF-A02A-F2377A01C929}"/>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63293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67AEF8-FD2C-4AFF-8B11-0E12A4EC688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2D5F456-83E3-4492-AF55-300CE05FD57E}"/>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4" name="Zástupný symbol pro zápatí 3">
            <a:extLst>
              <a:ext uri="{FF2B5EF4-FFF2-40B4-BE49-F238E27FC236}">
                <a16:creationId xmlns:a16="http://schemas.microsoft.com/office/drawing/2014/main" id="{D1BA4B29-2066-4CAB-B7C4-D3471F22F45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31984E5-0152-42A2-8458-1EB48AC4DB40}"/>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70190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E790ECE-A1F9-4F0B-B061-42CD522C12D1}"/>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3" name="Zástupný symbol pro zápatí 2">
            <a:extLst>
              <a:ext uri="{FF2B5EF4-FFF2-40B4-BE49-F238E27FC236}">
                <a16:creationId xmlns:a16="http://schemas.microsoft.com/office/drawing/2014/main" id="{87335046-9839-42B8-894F-893812B59D5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3CF6271-B24A-4F3E-A0EA-68B166EC54E3}"/>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56744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A204C-E80C-44C3-8585-AC76B4BCF0E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A2F5D3E-642A-4EA2-8741-104D18627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B4E3F90-FECD-4356-8F26-07DBBB20D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159A03C-C2A5-4C20-8EC1-D5823EBE6838}"/>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6" name="Zástupný symbol pro zápatí 5">
            <a:extLst>
              <a:ext uri="{FF2B5EF4-FFF2-40B4-BE49-F238E27FC236}">
                <a16:creationId xmlns:a16="http://schemas.microsoft.com/office/drawing/2014/main" id="{B4E6CA4C-7914-45F7-A32D-5D1D521CAD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D5DF57A-37ED-49AD-943E-5E01158718F2}"/>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45803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7824C-43F1-4A0F-81C4-A5863E439F0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7614B04-F5F1-4379-AD20-DF6C073D7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CB3CED4-5078-4DFE-8AC5-833A6EE71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E33FFCA-2706-47CB-81E5-32E49461E027}"/>
              </a:ext>
            </a:extLst>
          </p:cNvPr>
          <p:cNvSpPr>
            <a:spLocks noGrp="1"/>
          </p:cNvSpPr>
          <p:nvPr>
            <p:ph type="dt" sz="half" idx="10"/>
          </p:nvPr>
        </p:nvSpPr>
        <p:spPr/>
        <p:txBody>
          <a:bodyPr/>
          <a:lstStyle/>
          <a:p>
            <a:fld id="{A65D6A1C-6440-4120-8185-3F93A79663D9}" type="datetimeFigureOut">
              <a:rPr lang="cs-CZ" smtClean="0"/>
              <a:t>10.10.2025</a:t>
            </a:fld>
            <a:endParaRPr lang="cs-CZ"/>
          </a:p>
        </p:txBody>
      </p:sp>
      <p:sp>
        <p:nvSpPr>
          <p:cNvPr id="6" name="Zástupný symbol pro zápatí 5">
            <a:extLst>
              <a:ext uri="{FF2B5EF4-FFF2-40B4-BE49-F238E27FC236}">
                <a16:creationId xmlns:a16="http://schemas.microsoft.com/office/drawing/2014/main" id="{6EA32486-45DF-4780-A5A1-CED64EE886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ABFB44E-FB7F-418E-8FFB-70686419A778}"/>
              </a:ext>
            </a:extLst>
          </p:cNvPr>
          <p:cNvSpPr>
            <a:spLocks noGrp="1"/>
          </p:cNvSpPr>
          <p:nvPr>
            <p:ph type="sldNum" sz="quarter" idx="12"/>
          </p:nvPr>
        </p:nvSpPr>
        <p:spPr/>
        <p:txBody>
          <a:bodyPr/>
          <a:lstStyle/>
          <a:p>
            <a:fld id="{01F82611-6179-455D-97AF-BE8531D9EBA1}" type="slidenum">
              <a:rPr lang="cs-CZ" smtClean="0"/>
              <a:t>‹#›</a:t>
            </a:fld>
            <a:endParaRPr lang="cs-CZ"/>
          </a:p>
        </p:txBody>
      </p:sp>
    </p:spTree>
    <p:extLst>
      <p:ext uri="{BB962C8B-B14F-4D97-AF65-F5344CB8AC3E}">
        <p14:creationId xmlns:p14="http://schemas.microsoft.com/office/powerpoint/2010/main" val="186226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08E251B-7D43-4CDB-9423-E69F91B82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915D175-D6F4-4D46-BDCB-CFF1DD25F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F28C3A-4A90-4892-86C3-14AD7A518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D6A1C-6440-4120-8185-3F93A79663D9}" type="datetimeFigureOut">
              <a:rPr lang="cs-CZ" smtClean="0"/>
              <a:t>10.10.2025</a:t>
            </a:fld>
            <a:endParaRPr lang="cs-CZ"/>
          </a:p>
        </p:txBody>
      </p:sp>
      <p:sp>
        <p:nvSpPr>
          <p:cNvPr id="5" name="Zástupný symbol pro zápatí 4">
            <a:extLst>
              <a:ext uri="{FF2B5EF4-FFF2-40B4-BE49-F238E27FC236}">
                <a16:creationId xmlns:a16="http://schemas.microsoft.com/office/drawing/2014/main" id="{997C4B11-E906-4D5A-B046-5EDF0B76D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E79F7CD-0FFE-460F-8BE3-6CDA43786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82611-6179-455D-97AF-BE8531D9EBA1}" type="slidenum">
              <a:rPr lang="cs-CZ" smtClean="0"/>
              <a:t>‹#›</a:t>
            </a:fld>
            <a:endParaRPr lang="cs-CZ"/>
          </a:p>
        </p:txBody>
      </p:sp>
    </p:spTree>
    <p:extLst>
      <p:ext uri="{BB962C8B-B14F-4D97-AF65-F5344CB8AC3E}">
        <p14:creationId xmlns:p14="http://schemas.microsoft.com/office/powerpoint/2010/main" val="3655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lag_of_Scotland"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canal-water-channel-amsterdam-257471/"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8C3CD-E8B3-419D-AEB9-8D1D0277B4DC}"/>
              </a:ext>
            </a:extLst>
          </p:cNvPr>
          <p:cNvSpPr>
            <a:spLocks noGrp="1"/>
          </p:cNvSpPr>
          <p:nvPr>
            <p:ph type="ctrTitle"/>
          </p:nvPr>
        </p:nvSpPr>
        <p:spPr/>
        <p:txBody>
          <a:bodyPr>
            <a:normAutofit/>
          </a:bodyPr>
          <a:lstStyle/>
          <a:p>
            <a:r>
              <a:rPr lang="cs-CZ" sz="8000" b="1" dirty="0"/>
              <a:t>2018 SKOTSKO</a:t>
            </a:r>
          </a:p>
        </p:txBody>
      </p:sp>
      <p:sp>
        <p:nvSpPr>
          <p:cNvPr id="3" name="Podnadpis 2">
            <a:extLst>
              <a:ext uri="{FF2B5EF4-FFF2-40B4-BE49-F238E27FC236}">
                <a16:creationId xmlns:a16="http://schemas.microsoft.com/office/drawing/2014/main" id="{73DC8442-8FC9-46C3-BC4E-632CECA2D40C}"/>
              </a:ext>
            </a:extLst>
          </p:cNvPr>
          <p:cNvSpPr>
            <a:spLocks noGrp="1"/>
          </p:cNvSpPr>
          <p:nvPr>
            <p:ph type="subTitle" idx="1"/>
          </p:nvPr>
        </p:nvSpPr>
        <p:spPr/>
        <p:txBody>
          <a:bodyPr/>
          <a:lstStyle/>
          <a:p>
            <a:r>
              <a:rPr lang="cs-CZ" dirty="0"/>
              <a:t>POZVÁVACÍ ZÁJEZD S VLOŽENOU VÝUKOU</a:t>
            </a:r>
          </a:p>
        </p:txBody>
      </p:sp>
      <p:pic>
        <p:nvPicPr>
          <p:cNvPr id="5" name="Obrázek 4">
            <a:extLst>
              <a:ext uri="{FF2B5EF4-FFF2-40B4-BE49-F238E27FC236}">
                <a16:creationId xmlns:a16="http://schemas.microsoft.com/office/drawing/2014/main" id="{9B4DBA61-95E1-433F-AB49-6CEFAC0A0992}"/>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 y="0"/>
            <a:ext cx="11430000" cy="6858000"/>
          </a:xfrm>
          <a:prstGeom prst="rect">
            <a:avLst/>
          </a:prstGeom>
        </p:spPr>
      </p:pic>
      <p:sp>
        <p:nvSpPr>
          <p:cNvPr id="6" name="TextovéPole 5">
            <a:extLst>
              <a:ext uri="{FF2B5EF4-FFF2-40B4-BE49-F238E27FC236}">
                <a16:creationId xmlns:a16="http://schemas.microsoft.com/office/drawing/2014/main" id="{BBE28E18-0F56-4423-9BE0-1F47CB9BFCD4}"/>
              </a:ext>
            </a:extLst>
          </p:cNvPr>
          <p:cNvSpPr txBox="1"/>
          <p:nvPr/>
        </p:nvSpPr>
        <p:spPr>
          <a:xfrm>
            <a:off x="381000" y="6858000"/>
            <a:ext cx="11430000" cy="230832"/>
          </a:xfrm>
          <a:prstGeom prst="rect">
            <a:avLst/>
          </a:prstGeom>
          <a:noFill/>
        </p:spPr>
        <p:txBody>
          <a:bodyPr wrap="square" rtlCol="0">
            <a:spAutoFit/>
          </a:bodyPr>
          <a:lstStyle/>
          <a:p>
            <a:r>
              <a:rPr lang="cs-CZ" sz="900">
                <a:hlinkClick r:id="rId3" tooltip="https://en.wikipedia.org/wiki/Flag_of_Scotland"/>
              </a:rPr>
              <a:t>Tato fotka</a:t>
            </a:r>
            <a:r>
              <a:rPr lang="cs-CZ" sz="900"/>
              <a:t> od autora Neznámý autor s licencí </a:t>
            </a:r>
            <a:r>
              <a:rPr lang="cs-CZ" sz="900">
                <a:hlinkClick r:id="rId4" tooltip="https://creativecommons.org/licenses/by-sa/3.0/"/>
              </a:rPr>
              <a:t>CC BY-SA</a:t>
            </a:r>
            <a:endParaRPr lang="cs-CZ" sz="900"/>
          </a:p>
        </p:txBody>
      </p:sp>
    </p:spTree>
    <p:extLst>
      <p:ext uri="{BB962C8B-B14F-4D97-AF65-F5344CB8AC3E}">
        <p14:creationId xmlns:p14="http://schemas.microsoft.com/office/powerpoint/2010/main" val="17694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A950554-52A8-4C2C-ACAA-CAD659C34DFF}"/>
              </a:ext>
            </a:extLst>
          </p:cNvPr>
          <p:cNvSpPr txBox="1"/>
          <p:nvPr/>
        </p:nvSpPr>
        <p:spPr>
          <a:xfrm>
            <a:off x="941294" y="1582341"/>
            <a:ext cx="8785412" cy="2585323"/>
          </a:xfrm>
          <a:prstGeom prst="rect">
            <a:avLst/>
          </a:prstGeom>
          <a:noFill/>
        </p:spPr>
        <p:txBody>
          <a:bodyPr wrap="square">
            <a:spAutoFit/>
          </a:bodyPr>
          <a:lstStyle/>
          <a:p>
            <a:r>
              <a:rPr lang="cs-CZ" dirty="0"/>
              <a:t>Amsterdam - město prošpikované </a:t>
            </a:r>
            <a:r>
              <a:rPr lang="cs-CZ" dirty="0" err="1"/>
              <a:t>grachty</a:t>
            </a:r>
            <a:r>
              <a:rPr lang="cs-CZ" dirty="0"/>
              <a:t> (kanály) je nejlepší poznat přímo z vody. Hodinová plavba loďkou nám ukáže mnohé pamětihodnosti a my se na ní naladíme na další prohlídku. Poté už naše cesta povede malebnými uličkami kolem kostela </a:t>
            </a:r>
            <a:r>
              <a:rPr lang="cs-CZ" dirty="0" err="1"/>
              <a:t>Oude</a:t>
            </a:r>
            <a:r>
              <a:rPr lang="cs-CZ" dirty="0"/>
              <a:t> </a:t>
            </a:r>
            <a:r>
              <a:rPr lang="cs-CZ" dirty="0" err="1"/>
              <a:t>Kerk</a:t>
            </a:r>
            <a:r>
              <a:rPr lang="cs-CZ" dirty="0"/>
              <a:t> a neblaze proslulé čtvrti červených luceren až na náměstí Dam, kde uvidíme královský </a:t>
            </a:r>
            <a:r>
              <a:rPr lang="cs-CZ" dirty="0" err="1"/>
              <a:t>Koninklijk</a:t>
            </a:r>
            <a:r>
              <a:rPr lang="cs-CZ" dirty="0"/>
              <a:t> </a:t>
            </a:r>
            <a:r>
              <a:rPr lang="cs-CZ" dirty="0" err="1"/>
              <a:t>Paleis</a:t>
            </a:r>
            <a:r>
              <a:rPr lang="cs-CZ" dirty="0"/>
              <a:t> i národní památník. Zde ochutnáme místní specialitu a nakoukneme i do mnohých sýráren, které k Nizozemí neodmyslitelně patří. Někteří už v okolí Dam mohou relaxovat a aktivnější se mohou vydat poznávat dál... </a:t>
            </a:r>
          </a:p>
          <a:p>
            <a:r>
              <a:rPr lang="cs-CZ" dirty="0"/>
              <a:t>V 17:30 vyplutí trajektu z Amsterdamu do Newcastlu, noc v kajutách na trajektu</a:t>
            </a:r>
          </a:p>
          <a:p>
            <a:endParaRPr lang="cs-CZ" dirty="0"/>
          </a:p>
        </p:txBody>
      </p:sp>
      <p:pic>
        <p:nvPicPr>
          <p:cNvPr id="10" name="Obrázek 9">
            <a:extLst>
              <a:ext uri="{FF2B5EF4-FFF2-40B4-BE49-F238E27FC236}">
                <a16:creationId xmlns:a16="http://schemas.microsoft.com/office/drawing/2014/main" id="{AE10622F-4B16-42C4-B96C-0170CACD6833}"/>
              </a:ext>
            </a:extLst>
          </p:cNvPr>
          <p:cNvPicPr>
            <a:picLocks noChangeAspect="1"/>
          </p:cNvPicPr>
          <p:nvPr/>
        </p:nvPicPr>
        <p:blipFill>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 y="647700"/>
            <a:ext cx="9144000"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159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9D88B5F-3C5D-4894-97AA-9B097E992DB3}"/>
              </a:ext>
            </a:extLst>
          </p:cNvPr>
          <p:cNvSpPr txBox="1"/>
          <p:nvPr/>
        </p:nvSpPr>
        <p:spPr>
          <a:xfrm>
            <a:off x="1344706" y="708212"/>
            <a:ext cx="7799294" cy="1477328"/>
          </a:xfrm>
          <a:prstGeom prst="rect">
            <a:avLst/>
          </a:prstGeom>
          <a:noFill/>
        </p:spPr>
        <p:txBody>
          <a:bodyPr wrap="square">
            <a:spAutoFit/>
          </a:bodyPr>
          <a:lstStyle/>
          <a:p>
            <a:r>
              <a:rPr lang="cs-CZ" dirty="0" err="1"/>
              <a:t>Jedburgh</a:t>
            </a:r>
            <a:r>
              <a:rPr lang="cs-CZ" dirty="0"/>
              <a:t> </a:t>
            </a:r>
            <a:r>
              <a:rPr lang="cs-CZ" dirty="0" err="1"/>
              <a:t>Abbey</a:t>
            </a:r>
            <a:r>
              <a:rPr lang="cs-CZ" dirty="0"/>
              <a:t> – impozantní zřícenina starého opatství, dům Marie Stuartovny</a:t>
            </a:r>
          </a:p>
          <a:p>
            <a:r>
              <a:rPr lang="cs-CZ" dirty="0" err="1"/>
              <a:t>Abbotsford</a:t>
            </a:r>
            <a:r>
              <a:rPr lang="cs-CZ" dirty="0"/>
              <a:t> House – bývalé sídlo Sira Waltera </a:t>
            </a:r>
            <a:r>
              <a:rPr lang="cs-CZ" dirty="0" err="1"/>
              <a:t>Scotta</a:t>
            </a:r>
            <a:r>
              <a:rPr lang="cs-CZ" dirty="0"/>
              <a:t>, knihovna, zbraně a brnění včetně meče Rob Roye.</a:t>
            </a:r>
          </a:p>
          <a:p>
            <a:r>
              <a:rPr lang="cs-CZ" dirty="0" err="1"/>
              <a:t>Rosslyn</a:t>
            </a:r>
            <a:r>
              <a:rPr lang="cs-CZ" dirty="0"/>
              <a:t> </a:t>
            </a:r>
            <a:r>
              <a:rPr lang="cs-CZ" dirty="0" err="1"/>
              <a:t>Chapel</a:t>
            </a:r>
            <a:r>
              <a:rPr lang="cs-CZ" dirty="0"/>
              <a:t> - katedrála známá z knihy a filmu Šifra Mistra Leonarda, místo, kde je podle pověsti ukryt Svatý Grál. </a:t>
            </a:r>
          </a:p>
        </p:txBody>
      </p:sp>
      <p:sp>
        <p:nvSpPr>
          <p:cNvPr id="7" name="TextovéPole 6">
            <a:extLst>
              <a:ext uri="{FF2B5EF4-FFF2-40B4-BE49-F238E27FC236}">
                <a16:creationId xmlns:a16="http://schemas.microsoft.com/office/drawing/2014/main" id="{313552AF-0C1F-4F7D-91C4-4401CB87D252}"/>
              </a:ext>
            </a:extLst>
          </p:cNvPr>
          <p:cNvSpPr txBox="1"/>
          <p:nvPr/>
        </p:nvSpPr>
        <p:spPr>
          <a:xfrm>
            <a:off x="1416424" y="2259628"/>
            <a:ext cx="6759388" cy="3416320"/>
          </a:xfrm>
          <a:prstGeom prst="rect">
            <a:avLst/>
          </a:prstGeom>
          <a:noFill/>
        </p:spPr>
        <p:txBody>
          <a:bodyPr wrap="square">
            <a:spAutoFit/>
          </a:bodyPr>
          <a:lstStyle/>
          <a:p>
            <a:r>
              <a:rPr lang="cs-CZ" dirty="0"/>
              <a:t>Prohlídka Edinburghu – tzv. „Athény severu“, ještě plni sil vystoupáme na Artušovo sedlo (vyhaslá sopka), odkud budeme mít město jako na dlani. Poté si prohlédneme královský palác </a:t>
            </a:r>
            <a:r>
              <a:rPr lang="cs-CZ" dirty="0" err="1"/>
              <a:t>Holyrood</a:t>
            </a:r>
            <a:r>
              <a:rPr lang="cs-CZ" dirty="0"/>
              <a:t> </a:t>
            </a:r>
            <a:r>
              <a:rPr lang="cs-CZ" dirty="0" err="1"/>
              <a:t>Palace</a:t>
            </a:r>
            <a:r>
              <a:rPr lang="cs-CZ" dirty="0"/>
              <a:t> – oficiální rezidenci královské rodiny ve Skotsku, kde mimo jiné žila i slavná Marie Stuartovna, královna skotská. Následuje procházka po historické ulici </a:t>
            </a:r>
            <a:r>
              <a:rPr lang="cs-CZ" dirty="0" err="1"/>
              <a:t>The</a:t>
            </a:r>
            <a:r>
              <a:rPr lang="cs-CZ" dirty="0"/>
              <a:t> </a:t>
            </a:r>
            <a:r>
              <a:rPr lang="cs-CZ" dirty="0" err="1"/>
              <a:t>Royal</a:t>
            </a:r>
            <a:r>
              <a:rPr lang="cs-CZ" dirty="0"/>
              <a:t> Mile s katedrálou a parlamentem. Možnost navštívit Muzeum skotské whiskey (</a:t>
            </a:r>
            <a:r>
              <a:rPr lang="cs-CZ" dirty="0" err="1"/>
              <a:t>Scoth</a:t>
            </a:r>
            <a:r>
              <a:rPr lang="cs-CZ" dirty="0"/>
              <a:t> Whiskey </a:t>
            </a:r>
            <a:r>
              <a:rPr lang="cs-CZ" dirty="0" err="1"/>
              <a:t>Experience</a:t>
            </a:r>
            <a:r>
              <a:rPr lang="cs-CZ" dirty="0"/>
              <a:t>), kde se při projížďce v barelech dozvíme o výrobě zlatavého moku a navíc se podíváme na největší sbírku skotské whiskey na světě. Na závěr dne se z nádvoří pokocháme hradem Edinburgh a vyfotíme také památník sira Waltera </a:t>
            </a:r>
            <a:r>
              <a:rPr lang="cs-CZ" dirty="0" err="1"/>
              <a:t>Scotta</a:t>
            </a:r>
            <a:r>
              <a:rPr lang="cs-CZ" dirty="0"/>
              <a:t>. V případě času a zájmu možnost vyběhneme na pahorek </a:t>
            </a:r>
            <a:r>
              <a:rPr lang="cs-CZ" dirty="0" err="1"/>
              <a:t>Calton</a:t>
            </a:r>
            <a:r>
              <a:rPr lang="cs-CZ" dirty="0"/>
              <a:t> </a:t>
            </a:r>
            <a:r>
              <a:rPr lang="cs-CZ" dirty="0" err="1"/>
              <a:t>Hill</a:t>
            </a:r>
            <a:r>
              <a:rPr lang="cs-CZ" dirty="0"/>
              <a:t> s památníkem padlých v Napoleonských válkách.</a:t>
            </a:r>
          </a:p>
        </p:txBody>
      </p:sp>
      <p:pic>
        <p:nvPicPr>
          <p:cNvPr id="8" name="Obrázek 7">
            <a:extLst>
              <a:ext uri="{FF2B5EF4-FFF2-40B4-BE49-F238E27FC236}">
                <a16:creationId xmlns:a16="http://schemas.microsoft.com/office/drawing/2014/main" id="{50CE3359-7A80-4697-9597-D2B00D92ACFF}"/>
              </a:ext>
            </a:extLst>
          </p:cNvPr>
          <p:cNvPicPr>
            <a:picLocks noChangeAspect="1"/>
          </p:cNvPicPr>
          <p:nvPr/>
        </p:nvPicPr>
        <p:blipFill>
          <a:blip r:embed="rId2"/>
          <a:stretch>
            <a:fillRect/>
          </a:stretch>
        </p:blipFill>
        <p:spPr>
          <a:xfrm>
            <a:off x="8103488" y="2568765"/>
            <a:ext cx="3392012" cy="2544009"/>
          </a:xfrm>
          <a:prstGeom prst="rect">
            <a:avLst/>
          </a:prstGeom>
        </p:spPr>
      </p:pic>
    </p:spTree>
    <p:extLst>
      <p:ext uri="{BB962C8B-B14F-4D97-AF65-F5344CB8AC3E}">
        <p14:creationId xmlns:p14="http://schemas.microsoft.com/office/powerpoint/2010/main" val="14930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62421AD-D5D0-4144-A073-892B2E39B8BE}"/>
              </a:ext>
            </a:extLst>
          </p:cNvPr>
          <p:cNvSpPr txBox="1"/>
          <p:nvPr/>
        </p:nvSpPr>
        <p:spPr>
          <a:xfrm>
            <a:off x="5007738" y="340659"/>
            <a:ext cx="6810636" cy="2585323"/>
          </a:xfrm>
          <a:prstGeom prst="rect">
            <a:avLst/>
          </a:prstGeom>
          <a:noFill/>
        </p:spPr>
        <p:txBody>
          <a:bodyPr wrap="square">
            <a:spAutoFit/>
          </a:bodyPr>
          <a:lstStyle/>
          <a:p>
            <a:r>
              <a:rPr lang="cs-CZ" dirty="0" err="1"/>
              <a:t>Forth</a:t>
            </a:r>
            <a:r>
              <a:rPr lang="cs-CZ" dirty="0"/>
              <a:t> </a:t>
            </a:r>
            <a:r>
              <a:rPr lang="cs-CZ" dirty="0" err="1"/>
              <a:t>Bridge</a:t>
            </a:r>
            <a:r>
              <a:rPr lang="cs-CZ" dirty="0"/>
              <a:t>, pýchy viktoriánského inženýrství, svého času největší to stavby ze železa na světě. Poté se přesuneme do St. </a:t>
            </a:r>
            <a:r>
              <a:rPr lang="cs-CZ" dirty="0" err="1"/>
              <a:t>Andrews</a:t>
            </a:r>
            <a:r>
              <a:rPr lang="cs-CZ" dirty="0"/>
              <a:t> - starobylé univerzitní městečko na východním pobřeží Severního moře, město známé po celém světě jako domov golfu, nejstarší skotská univerzita, jejíž reputaci zvýšil princ William, který zde při studiích našel svoji půvabnou Kate, zřícenina hradu a katedrály - kdysi největší a nejkrásnější středověké katedrály ve Skotsku, středověké a viktoriánské uličky, muzeum golfu a sídlo slavného golfového klubu, </a:t>
            </a:r>
            <a:r>
              <a:rPr lang="cs-CZ" dirty="0" err="1"/>
              <a:t>Sealife</a:t>
            </a:r>
            <a:r>
              <a:rPr lang="cs-CZ" dirty="0"/>
              <a:t> Centre - akvária s mnoha druhy mořských ryb a živočichů. </a:t>
            </a:r>
          </a:p>
        </p:txBody>
      </p:sp>
      <p:sp>
        <p:nvSpPr>
          <p:cNvPr id="5" name="TextovéPole 4">
            <a:extLst>
              <a:ext uri="{FF2B5EF4-FFF2-40B4-BE49-F238E27FC236}">
                <a16:creationId xmlns:a16="http://schemas.microsoft.com/office/drawing/2014/main" id="{1CC001C0-3249-4F21-88AF-8167F9A38E13}"/>
              </a:ext>
            </a:extLst>
          </p:cNvPr>
          <p:cNvSpPr txBox="1"/>
          <p:nvPr/>
        </p:nvSpPr>
        <p:spPr>
          <a:xfrm>
            <a:off x="4866968" y="3422233"/>
            <a:ext cx="6479457" cy="2308324"/>
          </a:xfrm>
          <a:prstGeom prst="rect">
            <a:avLst/>
          </a:prstGeom>
          <a:noFill/>
        </p:spPr>
        <p:txBody>
          <a:bodyPr wrap="square">
            <a:spAutoFit/>
          </a:bodyPr>
          <a:lstStyle/>
          <a:p>
            <a:r>
              <a:rPr lang="cs-CZ" dirty="0"/>
              <a:t>výlet do Národního parku </a:t>
            </a:r>
            <a:r>
              <a:rPr lang="cs-CZ" dirty="0" err="1"/>
              <a:t>Trossachs</a:t>
            </a:r>
            <a:r>
              <a:rPr lang="cs-CZ" dirty="0"/>
              <a:t>, kraje třpytivých jezer a skalnatých kopců, kde u malebného jezera Loch </a:t>
            </a:r>
            <a:r>
              <a:rPr lang="cs-CZ" dirty="0" err="1"/>
              <a:t>Katrine</a:t>
            </a:r>
            <a:r>
              <a:rPr lang="cs-CZ" dirty="0"/>
              <a:t> vystoupáme na kopeček Ben </a:t>
            </a:r>
            <a:r>
              <a:rPr lang="cs-CZ" dirty="0" err="1"/>
              <a:t>A’an</a:t>
            </a:r>
            <a:r>
              <a:rPr lang="cs-CZ" dirty="0"/>
              <a:t> (454 m), místo znamenitých výhledů. V případě zájmu projížďka parníkem po jezeru nebo následuje procházka kolem jezera.</a:t>
            </a:r>
          </a:p>
          <a:p>
            <a:r>
              <a:rPr lang="cs-CZ" dirty="0"/>
              <a:t>	Při cestě zpět den zakončíme zastávkou u moderní technické památky </a:t>
            </a:r>
            <a:r>
              <a:rPr lang="cs-CZ" dirty="0" err="1"/>
              <a:t>Falkirk</a:t>
            </a:r>
            <a:r>
              <a:rPr lang="cs-CZ" dirty="0"/>
              <a:t> Wheel – obří zdymadlo - vodní výtah používaný na dopravu lodí.</a:t>
            </a:r>
          </a:p>
        </p:txBody>
      </p:sp>
      <p:pic>
        <p:nvPicPr>
          <p:cNvPr id="6" name="Obrázek 5">
            <a:extLst>
              <a:ext uri="{FF2B5EF4-FFF2-40B4-BE49-F238E27FC236}">
                <a16:creationId xmlns:a16="http://schemas.microsoft.com/office/drawing/2014/main" id="{FEDC0FD5-8AB2-4A95-A322-2B4C346A09A9}"/>
              </a:ext>
            </a:extLst>
          </p:cNvPr>
          <p:cNvPicPr>
            <a:picLocks noChangeAspect="1"/>
          </p:cNvPicPr>
          <p:nvPr/>
        </p:nvPicPr>
        <p:blipFill>
          <a:blip r:embed="rId2"/>
          <a:stretch>
            <a:fillRect/>
          </a:stretch>
        </p:blipFill>
        <p:spPr>
          <a:xfrm>
            <a:off x="915853" y="479842"/>
            <a:ext cx="3728091" cy="4965290"/>
          </a:xfrm>
          <a:prstGeom prst="rect">
            <a:avLst/>
          </a:prstGeom>
        </p:spPr>
      </p:pic>
    </p:spTree>
    <p:extLst>
      <p:ext uri="{BB962C8B-B14F-4D97-AF65-F5344CB8AC3E}">
        <p14:creationId xmlns:p14="http://schemas.microsoft.com/office/powerpoint/2010/main" val="17228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4F69124-1937-41DB-831C-25388939A48E}"/>
              </a:ext>
            </a:extLst>
          </p:cNvPr>
          <p:cNvPicPr>
            <a:picLocks noChangeAspect="1"/>
          </p:cNvPicPr>
          <p:nvPr/>
        </p:nvPicPr>
        <p:blipFill>
          <a:blip r:embed="rId2"/>
          <a:stretch>
            <a:fillRect/>
          </a:stretch>
        </p:blipFill>
        <p:spPr>
          <a:xfrm>
            <a:off x="620886" y="245807"/>
            <a:ext cx="2830237" cy="3769475"/>
          </a:xfrm>
          <a:prstGeom prst="rect">
            <a:avLst/>
          </a:prstGeom>
        </p:spPr>
      </p:pic>
      <p:pic>
        <p:nvPicPr>
          <p:cNvPr id="3" name="Obrázek 2">
            <a:extLst>
              <a:ext uri="{FF2B5EF4-FFF2-40B4-BE49-F238E27FC236}">
                <a16:creationId xmlns:a16="http://schemas.microsoft.com/office/drawing/2014/main" id="{EB572AC0-BA11-409F-83D3-75C3F823F197}"/>
              </a:ext>
            </a:extLst>
          </p:cNvPr>
          <p:cNvPicPr>
            <a:picLocks noChangeAspect="1"/>
          </p:cNvPicPr>
          <p:nvPr/>
        </p:nvPicPr>
        <p:blipFill>
          <a:blip r:embed="rId3"/>
          <a:stretch>
            <a:fillRect/>
          </a:stretch>
        </p:blipFill>
        <p:spPr>
          <a:xfrm>
            <a:off x="3175820" y="993058"/>
            <a:ext cx="5643716" cy="4232787"/>
          </a:xfrm>
          <a:prstGeom prst="rect">
            <a:avLst/>
          </a:prstGeom>
        </p:spPr>
      </p:pic>
      <p:pic>
        <p:nvPicPr>
          <p:cNvPr id="4" name="Obrázek 3">
            <a:extLst>
              <a:ext uri="{FF2B5EF4-FFF2-40B4-BE49-F238E27FC236}">
                <a16:creationId xmlns:a16="http://schemas.microsoft.com/office/drawing/2014/main" id="{071104CD-7FDE-4C69-A8E9-6A701B8997C1}"/>
              </a:ext>
            </a:extLst>
          </p:cNvPr>
          <p:cNvPicPr>
            <a:picLocks noChangeAspect="1"/>
          </p:cNvPicPr>
          <p:nvPr/>
        </p:nvPicPr>
        <p:blipFill>
          <a:blip r:embed="rId4"/>
          <a:stretch>
            <a:fillRect/>
          </a:stretch>
        </p:blipFill>
        <p:spPr>
          <a:xfrm>
            <a:off x="8740879" y="1818968"/>
            <a:ext cx="2754960" cy="4897104"/>
          </a:xfrm>
          <a:prstGeom prst="rect">
            <a:avLst/>
          </a:prstGeom>
        </p:spPr>
      </p:pic>
    </p:spTree>
    <p:extLst>
      <p:ext uri="{BB962C8B-B14F-4D97-AF65-F5344CB8AC3E}">
        <p14:creationId xmlns:p14="http://schemas.microsoft.com/office/powerpoint/2010/main" val="204742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0FCDAED-2204-41A8-9FB3-C90B36819EC3}"/>
              </a:ext>
            </a:extLst>
          </p:cNvPr>
          <p:cNvPicPr>
            <a:picLocks noChangeAspect="1"/>
          </p:cNvPicPr>
          <p:nvPr/>
        </p:nvPicPr>
        <p:blipFill>
          <a:blip r:embed="rId2"/>
          <a:stretch>
            <a:fillRect/>
          </a:stretch>
        </p:blipFill>
        <p:spPr>
          <a:xfrm>
            <a:off x="1266" y="0"/>
            <a:ext cx="12189468" cy="6858000"/>
          </a:xfrm>
          <a:prstGeom prst="rect">
            <a:avLst/>
          </a:prstGeom>
        </p:spPr>
      </p:pic>
    </p:spTree>
    <p:extLst>
      <p:ext uri="{BB962C8B-B14F-4D97-AF65-F5344CB8AC3E}">
        <p14:creationId xmlns:p14="http://schemas.microsoft.com/office/powerpoint/2010/main" val="395166933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485</Words>
  <Application>Microsoft Office PowerPoint</Application>
  <PresentationFormat>Širokoúhlá obrazovka</PresentationFormat>
  <Paragraphs>12</Paragraphs>
  <Slides>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vt:i4>
      </vt:variant>
    </vt:vector>
  </HeadingPairs>
  <TitlesOfParts>
    <vt:vector size="10" baseType="lpstr">
      <vt:lpstr>Arial</vt:lpstr>
      <vt:lpstr>Calibri</vt:lpstr>
      <vt:lpstr>Calibri Light</vt:lpstr>
      <vt:lpstr>Motiv Office</vt:lpstr>
      <vt:lpstr>2018 SKOTSKO</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SKOTSKO</dc:title>
  <dc:creator>Administrator</dc:creator>
  <cp:lastModifiedBy>Administrator</cp:lastModifiedBy>
  <cp:revision>4</cp:revision>
  <dcterms:created xsi:type="dcterms:W3CDTF">2025-10-08T12:35:35Z</dcterms:created>
  <dcterms:modified xsi:type="dcterms:W3CDTF">2025-10-10T09:32:47Z</dcterms:modified>
</cp:coreProperties>
</file>