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67" r:id="rId5"/>
    <p:sldId id="260" r:id="rId6"/>
    <p:sldId id="270" r:id="rId7"/>
    <p:sldId id="262" r:id="rId8"/>
    <p:sldId id="263" r:id="rId9"/>
    <p:sldId id="268" r:id="rId10"/>
    <p:sldId id="264" r:id="rId11"/>
    <p:sldId id="269" r:id="rId12"/>
    <p:sldId id="265" r:id="rId13"/>
    <p:sldId id="266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tyXbFuECw" TargetMode="External"/><Relationship Id="rId1" Type="http://schemas.openxmlformats.org/officeDocument/2006/relationships/hyperlink" Target="https://www.youtube.com/watch?v=jqgaan5FFpQ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tyXbFuECw" TargetMode="External"/><Relationship Id="rId1" Type="http://schemas.openxmlformats.org/officeDocument/2006/relationships/hyperlink" Target="https://www.youtube.com/watch?v=jqgaan5FFpQ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DC2F6-F2B9-4179-B412-B54142DA4073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9FB926-55A4-4578-A6A7-1B6684ADD5B3}">
      <dgm:prSet/>
      <dgm:spPr/>
      <dgm:t>
        <a:bodyPr/>
        <a:lstStyle/>
        <a:p>
          <a:r>
            <a:rPr lang="cs-CZ" dirty="0">
              <a:hlinkClick xmlns:r="http://schemas.openxmlformats.org/officeDocument/2006/relationships" r:id="rId1"/>
            </a:rPr>
            <a:t>https://www.youtube.com/watch?v=jqgaan5FFpQ</a:t>
          </a:r>
          <a:endParaRPr lang="cs-CZ" dirty="0"/>
        </a:p>
        <a:p>
          <a:r>
            <a:rPr lang="sv-SE" b="1" dirty="0"/>
            <a:t>Jak Fairtrade pomáhá v boji proti klimatické změně?</a:t>
          </a:r>
          <a:endParaRPr lang="cs-CZ" b="1" dirty="0"/>
        </a:p>
        <a:p>
          <a:r>
            <a:rPr lang="cs-CZ" b="1" dirty="0"/>
            <a:t>1 minuta</a:t>
          </a:r>
          <a:endParaRPr lang="en-US" dirty="0"/>
        </a:p>
      </dgm:t>
    </dgm:pt>
    <dgm:pt modelId="{1F851F59-7CAD-48B4-9AA1-CB4D2E2EA3ED}" type="parTrans" cxnId="{96A21A2D-FF76-4020-B7EC-5AB2004A4334}">
      <dgm:prSet/>
      <dgm:spPr/>
      <dgm:t>
        <a:bodyPr/>
        <a:lstStyle/>
        <a:p>
          <a:endParaRPr lang="en-US"/>
        </a:p>
      </dgm:t>
    </dgm:pt>
    <dgm:pt modelId="{2B234D4B-6AA7-471C-AEC3-E05063D9C76F}" type="sibTrans" cxnId="{96A21A2D-FF76-4020-B7EC-5AB2004A4334}">
      <dgm:prSet/>
      <dgm:spPr/>
      <dgm:t>
        <a:bodyPr/>
        <a:lstStyle/>
        <a:p>
          <a:endParaRPr lang="en-US"/>
        </a:p>
      </dgm:t>
    </dgm:pt>
    <dgm:pt modelId="{E47DB224-54A6-487E-A362-744A14E7653A}">
      <dgm:prSet/>
      <dgm:spPr/>
      <dgm:t>
        <a:bodyPr/>
        <a:lstStyle/>
        <a:p>
          <a:r>
            <a:rPr lang="cs-CZ" dirty="0">
              <a:hlinkClick xmlns:r="http://schemas.openxmlformats.org/officeDocument/2006/relationships" r:id="rId2"/>
            </a:rPr>
            <a:t>https://www.youtube.com/watch?v=OctyXbFuECw</a:t>
          </a:r>
          <a:endParaRPr lang="cs-CZ" dirty="0"/>
        </a:p>
        <a:p>
          <a:r>
            <a:rPr lang="cs-CZ" b="1" dirty="0"/>
            <a:t>Hrej férově | Příběh fotbalového míče</a:t>
          </a:r>
        </a:p>
        <a:p>
          <a:r>
            <a:rPr lang="cs-CZ" b="1" dirty="0"/>
            <a:t>8 minut</a:t>
          </a:r>
          <a:endParaRPr lang="en-US" dirty="0"/>
        </a:p>
      </dgm:t>
    </dgm:pt>
    <dgm:pt modelId="{AE4BB5D3-AE6D-4494-90B4-9C7E95DB5322}" type="parTrans" cxnId="{3B9D35CE-F7F5-4B8C-B4CB-3CAD4EBE2DCC}">
      <dgm:prSet/>
      <dgm:spPr/>
      <dgm:t>
        <a:bodyPr/>
        <a:lstStyle/>
        <a:p>
          <a:endParaRPr lang="en-US"/>
        </a:p>
      </dgm:t>
    </dgm:pt>
    <dgm:pt modelId="{7EAE8748-6C9B-4229-9235-739321298723}" type="sibTrans" cxnId="{3B9D35CE-F7F5-4B8C-B4CB-3CAD4EBE2DCC}">
      <dgm:prSet/>
      <dgm:spPr/>
      <dgm:t>
        <a:bodyPr/>
        <a:lstStyle/>
        <a:p>
          <a:endParaRPr lang="en-US"/>
        </a:p>
      </dgm:t>
    </dgm:pt>
    <dgm:pt modelId="{F77D3BDD-9003-4105-B1C9-6C1166DECC01}" type="pres">
      <dgm:prSet presAssocID="{FD1DC2F6-F2B9-4179-B412-B54142DA40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8639C6-7F32-495D-8C45-B0A7F8ACC8E5}" type="pres">
      <dgm:prSet presAssocID="{629FB926-55A4-4578-A6A7-1B6684ADD5B3}" presName="hierRoot1" presStyleCnt="0"/>
      <dgm:spPr/>
    </dgm:pt>
    <dgm:pt modelId="{7C006D18-6473-4508-9122-E029BBDB258F}" type="pres">
      <dgm:prSet presAssocID="{629FB926-55A4-4578-A6A7-1B6684ADD5B3}" presName="composite" presStyleCnt="0"/>
      <dgm:spPr/>
    </dgm:pt>
    <dgm:pt modelId="{5DCB8ED0-1D41-4079-B9EE-B3F2E4CC0252}" type="pres">
      <dgm:prSet presAssocID="{629FB926-55A4-4578-A6A7-1B6684ADD5B3}" presName="background" presStyleLbl="node0" presStyleIdx="0" presStyleCnt="2"/>
      <dgm:spPr/>
    </dgm:pt>
    <dgm:pt modelId="{52B522CC-1C81-4801-BC6F-DF5C39D953F1}" type="pres">
      <dgm:prSet presAssocID="{629FB926-55A4-4578-A6A7-1B6684ADD5B3}" presName="text" presStyleLbl="fgAcc0" presStyleIdx="0" presStyleCnt="2">
        <dgm:presLayoutVars>
          <dgm:chPref val="3"/>
        </dgm:presLayoutVars>
      </dgm:prSet>
      <dgm:spPr/>
    </dgm:pt>
    <dgm:pt modelId="{DD5D7EEA-97A8-4AB8-94A8-A3B9625EEE8A}" type="pres">
      <dgm:prSet presAssocID="{629FB926-55A4-4578-A6A7-1B6684ADD5B3}" presName="hierChild2" presStyleCnt="0"/>
      <dgm:spPr/>
    </dgm:pt>
    <dgm:pt modelId="{46EA84E9-48CD-40B6-A09D-4F62628F96EA}" type="pres">
      <dgm:prSet presAssocID="{E47DB224-54A6-487E-A362-744A14E7653A}" presName="hierRoot1" presStyleCnt="0"/>
      <dgm:spPr/>
    </dgm:pt>
    <dgm:pt modelId="{7E2E1556-3EA2-4181-9BAB-A769000C80D0}" type="pres">
      <dgm:prSet presAssocID="{E47DB224-54A6-487E-A362-744A14E7653A}" presName="composite" presStyleCnt="0"/>
      <dgm:spPr/>
    </dgm:pt>
    <dgm:pt modelId="{27570FA3-70DE-4C1F-8156-50268DB324CF}" type="pres">
      <dgm:prSet presAssocID="{E47DB224-54A6-487E-A362-744A14E7653A}" presName="background" presStyleLbl="node0" presStyleIdx="1" presStyleCnt="2"/>
      <dgm:spPr/>
    </dgm:pt>
    <dgm:pt modelId="{205ADE30-5678-4156-863F-C3DDA4FF099E}" type="pres">
      <dgm:prSet presAssocID="{E47DB224-54A6-487E-A362-744A14E7653A}" presName="text" presStyleLbl="fgAcc0" presStyleIdx="1" presStyleCnt="2">
        <dgm:presLayoutVars>
          <dgm:chPref val="3"/>
        </dgm:presLayoutVars>
      </dgm:prSet>
      <dgm:spPr/>
    </dgm:pt>
    <dgm:pt modelId="{0439869D-96F1-4298-B8B1-41DD7B9FCB54}" type="pres">
      <dgm:prSet presAssocID="{E47DB224-54A6-487E-A362-744A14E7653A}" presName="hierChild2" presStyleCnt="0"/>
      <dgm:spPr/>
    </dgm:pt>
  </dgm:ptLst>
  <dgm:cxnLst>
    <dgm:cxn modelId="{51479715-57D7-4466-857D-E52F3FF6D91F}" type="presOf" srcId="{E47DB224-54A6-487E-A362-744A14E7653A}" destId="{205ADE30-5678-4156-863F-C3DDA4FF099E}" srcOrd="0" destOrd="0" presId="urn:microsoft.com/office/officeart/2005/8/layout/hierarchy1"/>
    <dgm:cxn modelId="{96A21A2D-FF76-4020-B7EC-5AB2004A4334}" srcId="{FD1DC2F6-F2B9-4179-B412-B54142DA4073}" destId="{629FB926-55A4-4578-A6A7-1B6684ADD5B3}" srcOrd="0" destOrd="0" parTransId="{1F851F59-7CAD-48B4-9AA1-CB4D2E2EA3ED}" sibTransId="{2B234D4B-6AA7-471C-AEC3-E05063D9C76F}"/>
    <dgm:cxn modelId="{76B0149E-0669-4821-B263-4FF1910F093E}" type="presOf" srcId="{FD1DC2F6-F2B9-4179-B412-B54142DA4073}" destId="{F77D3BDD-9003-4105-B1C9-6C1166DECC01}" srcOrd="0" destOrd="0" presId="urn:microsoft.com/office/officeart/2005/8/layout/hierarchy1"/>
    <dgm:cxn modelId="{3B9D35CE-F7F5-4B8C-B4CB-3CAD4EBE2DCC}" srcId="{FD1DC2F6-F2B9-4179-B412-B54142DA4073}" destId="{E47DB224-54A6-487E-A362-744A14E7653A}" srcOrd="1" destOrd="0" parTransId="{AE4BB5D3-AE6D-4494-90B4-9C7E95DB5322}" sibTransId="{7EAE8748-6C9B-4229-9235-739321298723}"/>
    <dgm:cxn modelId="{F341BBF9-6F3A-4B51-B0F8-99EF8D79B4EE}" type="presOf" srcId="{629FB926-55A4-4578-A6A7-1B6684ADD5B3}" destId="{52B522CC-1C81-4801-BC6F-DF5C39D953F1}" srcOrd="0" destOrd="0" presId="urn:microsoft.com/office/officeart/2005/8/layout/hierarchy1"/>
    <dgm:cxn modelId="{4CA3C910-14A2-4637-A46D-D64551C5319B}" type="presParOf" srcId="{F77D3BDD-9003-4105-B1C9-6C1166DECC01}" destId="{718639C6-7F32-495D-8C45-B0A7F8ACC8E5}" srcOrd="0" destOrd="0" presId="urn:microsoft.com/office/officeart/2005/8/layout/hierarchy1"/>
    <dgm:cxn modelId="{7B93A76B-3AB9-4C95-9308-174B3EADBC15}" type="presParOf" srcId="{718639C6-7F32-495D-8C45-B0A7F8ACC8E5}" destId="{7C006D18-6473-4508-9122-E029BBDB258F}" srcOrd="0" destOrd="0" presId="urn:microsoft.com/office/officeart/2005/8/layout/hierarchy1"/>
    <dgm:cxn modelId="{C6FC431B-6C13-4449-8E68-E943B0AF7253}" type="presParOf" srcId="{7C006D18-6473-4508-9122-E029BBDB258F}" destId="{5DCB8ED0-1D41-4079-B9EE-B3F2E4CC0252}" srcOrd="0" destOrd="0" presId="urn:microsoft.com/office/officeart/2005/8/layout/hierarchy1"/>
    <dgm:cxn modelId="{9DB14124-728A-47A5-AC21-7D9744C94F2C}" type="presParOf" srcId="{7C006D18-6473-4508-9122-E029BBDB258F}" destId="{52B522CC-1C81-4801-BC6F-DF5C39D953F1}" srcOrd="1" destOrd="0" presId="urn:microsoft.com/office/officeart/2005/8/layout/hierarchy1"/>
    <dgm:cxn modelId="{5840DDC2-8C11-4365-9FFD-BE095B7B18D4}" type="presParOf" srcId="{718639C6-7F32-495D-8C45-B0A7F8ACC8E5}" destId="{DD5D7EEA-97A8-4AB8-94A8-A3B9625EEE8A}" srcOrd="1" destOrd="0" presId="urn:microsoft.com/office/officeart/2005/8/layout/hierarchy1"/>
    <dgm:cxn modelId="{1FFE4138-82CC-4D8A-9819-87912B8F2970}" type="presParOf" srcId="{F77D3BDD-9003-4105-B1C9-6C1166DECC01}" destId="{46EA84E9-48CD-40B6-A09D-4F62628F96EA}" srcOrd="1" destOrd="0" presId="urn:microsoft.com/office/officeart/2005/8/layout/hierarchy1"/>
    <dgm:cxn modelId="{759B2A9B-CB5E-4052-B5CA-9C0A1972E4CE}" type="presParOf" srcId="{46EA84E9-48CD-40B6-A09D-4F62628F96EA}" destId="{7E2E1556-3EA2-4181-9BAB-A769000C80D0}" srcOrd="0" destOrd="0" presId="urn:microsoft.com/office/officeart/2005/8/layout/hierarchy1"/>
    <dgm:cxn modelId="{3A47CA02-7B08-4F66-83BB-CE496E326401}" type="presParOf" srcId="{7E2E1556-3EA2-4181-9BAB-A769000C80D0}" destId="{27570FA3-70DE-4C1F-8156-50268DB324CF}" srcOrd="0" destOrd="0" presId="urn:microsoft.com/office/officeart/2005/8/layout/hierarchy1"/>
    <dgm:cxn modelId="{43E717CD-17A6-4400-9569-2B2B24D953B3}" type="presParOf" srcId="{7E2E1556-3EA2-4181-9BAB-A769000C80D0}" destId="{205ADE30-5678-4156-863F-C3DDA4FF099E}" srcOrd="1" destOrd="0" presId="urn:microsoft.com/office/officeart/2005/8/layout/hierarchy1"/>
    <dgm:cxn modelId="{A0CFF07C-C762-40FF-B887-41FB857478B7}" type="presParOf" srcId="{46EA84E9-48CD-40B6-A09D-4F62628F96EA}" destId="{0439869D-96F1-4298-B8B1-41DD7B9FCB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B8ED0-1D41-4079-B9EE-B3F2E4CC0252}">
      <dsp:nvSpPr>
        <dsp:cNvPr id="0" name=""/>
        <dsp:cNvSpPr/>
      </dsp:nvSpPr>
      <dsp:spPr>
        <a:xfrm>
          <a:off x="469679" y="982"/>
          <a:ext cx="3997039" cy="2538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B522CC-1C81-4801-BC6F-DF5C39D953F1}">
      <dsp:nvSpPr>
        <dsp:cNvPr id="0" name=""/>
        <dsp:cNvSpPr/>
      </dsp:nvSpPr>
      <dsp:spPr>
        <a:xfrm>
          <a:off x="913795" y="422892"/>
          <a:ext cx="3997039" cy="2538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hlinkClick xmlns:r="http://schemas.openxmlformats.org/officeDocument/2006/relationships" r:id="rId1"/>
            </a:rPr>
            <a:t>https://www.youtube.com/watch?v=jqgaan5FFpQ</a:t>
          </a:r>
          <a:endParaRPr lang="cs-CZ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kern="1200" dirty="0"/>
            <a:t>Jak Fairtrade pomáhá v boji proti klimatické změně?</a:t>
          </a:r>
          <a:endParaRPr lang="cs-CZ" sz="11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1 minuta</a:t>
          </a:r>
          <a:endParaRPr lang="en-US" sz="1100" kern="1200" dirty="0"/>
        </a:p>
      </dsp:txBody>
      <dsp:txXfrm>
        <a:off x="988134" y="497231"/>
        <a:ext cx="3848361" cy="2389442"/>
      </dsp:txXfrm>
    </dsp:sp>
    <dsp:sp modelId="{27570FA3-70DE-4C1F-8156-50268DB324CF}">
      <dsp:nvSpPr>
        <dsp:cNvPr id="0" name=""/>
        <dsp:cNvSpPr/>
      </dsp:nvSpPr>
      <dsp:spPr>
        <a:xfrm>
          <a:off x="5354950" y="982"/>
          <a:ext cx="3997039" cy="2538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ADE30-5678-4156-863F-C3DDA4FF099E}">
      <dsp:nvSpPr>
        <dsp:cNvPr id="0" name=""/>
        <dsp:cNvSpPr/>
      </dsp:nvSpPr>
      <dsp:spPr>
        <a:xfrm>
          <a:off x="5799066" y="422892"/>
          <a:ext cx="3997039" cy="2538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hlinkClick xmlns:r="http://schemas.openxmlformats.org/officeDocument/2006/relationships" r:id="rId2"/>
            </a:rPr>
            <a:t>https://www.youtube.com/watch?v=OctyXbFuECw</a:t>
          </a:r>
          <a:endParaRPr lang="cs-CZ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Hrej férově | Příběh fotbalového míče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8 minut</a:t>
          </a:r>
          <a:endParaRPr lang="en-US" sz="1100" kern="1200" dirty="0"/>
        </a:p>
      </dsp:txBody>
      <dsp:txXfrm>
        <a:off x="5873405" y="497231"/>
        <a:ext cx="3848361" cy="2389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96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0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903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15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295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40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051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53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85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2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4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8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25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13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80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47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54">
            <a:extLst>
              <a:ext uri="{FF2B5EF4-FFF2-40B4-BE49-F238E27FC236}">
                <a16:creationId xmlns:a16="http://schemas.microsoft.com/office/drawing/2014/main" id="{22589B50-D615-4630-B6F7-29E99FF2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Rectangle 2056">
            <a:extLst>
              <a:ext uri="{FF2B5EF4-FFF2-40B4-BE49-F238E27FC236}">
                <a16:creationId xmlns:a16="http://schemas.microsoft.com/office/drawing/2014/main" id="{B87A83DF-4E7A-4A81-867E-10E29C4BD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279" y="967417"/>
            <a:ext cx="5280460" cy="394325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EFFFF"/>
                </a:solidFill>
              </a:rPr>
              <a:t>Projektový den – FAIRTRADE </a:t>
            </a:r>
          </a:p>
        </p:txBody>
      </p:sp>
      <p:sp>
        <p:nvSpPr>
          <p:cNvPr id="2076" name="Freeform 27">
            <a:extLst>
              <a:ext uri="{FF2B5EF4-FFF2-40B4-BE49-F238E27FC236}">
                <a16:creationId xmlns:a16="http://schemas.microsoft.com/office/drawing/2014/main" id="{435515D7-4CE9-4558-BA93-E245EFB64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5280460" cy="544260"/>
          </a:xfrm>
        </p:spPr>
        <p:txBody>
          <a:bodyPr anchor="ctr">
            <a:normAutofit/>
          </a:bodyPr>
          <a:lstStyle/>
          <a:p>
            <a:r>
              <a:rPr lang="cs-CZ" sz="1600">
                <a:solidFill>
                  <a:srgbClr val="FEFFFF"/>
                </a:solidFill>
              </a:rPr>
              <a:t>EKOTÝM BGB, 2024</a:t>
            </a:r>
          </a:p>
        </p:txBody>
      </p:sp>
      <p:pic>
        <p:nvPicPr>
          <p:cNvPr id="2050" name="Picture 2" descr="Fair trade – Wikipedie">
            <a:extLst>
              <a:ext uri="{FF2B5EF4-FFF2-40B4-BE49-F238E27FC236}">
                <a16:creationId xmlns:a16="http://schemas.microsoft.com/office/drawing/2014/main" id="{D84865F5-1A1F-32A4-85E5-4071EAB38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4745" y="990385"/>
            <a:ext cx="4153750" cy="48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0F5FD-45F3-2C21-6129-B91C4A0E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Banány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FC2A4-9CD5-FF4D-D069-843E71D5B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Nejoblíbenější </a:t>
            </a:r>
            <a:r>
              <a:rPr lang="cs-CZ" dirty="0" err="1"/>
              <a:t>fairtradové</a:t>
            </a:r>
            <a:r>
              <a:rPr lang="cs-CZ" dirty="0"/>
              <a:t> ovoce</a:t>
            </a:r>
          </a:p>
          <a:p>
            <a:r>
              <a:rPr lang="cs-CZ" dirty="0"/>
              <a:t>Pěstování v blízkosti rovníku</a:t>
            </a:r>
          </a:p>
          <a:p>
            <a:r>
              <a:rPr lang="cs-CZ" dirty="0"/>
              <a:t>Banánovník </a:t>
            </a:r>
            <a:r>
              <a:rPr lang="cs-CZ" b="1" dirty="0"/>
              <a:t>(bylina)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FC82BE4-458B-489D-2748-C10511DDE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747" y="758113"/>
            <a:ext cx="3810000" cy="5715000"/>
          </a:xfrm>
          <a:prstGeom prst="rect">
            <a:avLst/>
          </a:prstGeom>
        </p:spPr>
      </p:pic>
      <p:pic>
        <p:nvPicPr>
          <p:cNvPr id="6150" name="Picture 6" descr="Banánovník (Musa Paradisiana) - VMD drogerie a parfumerie">
            <a:extLst>
              <a:ext uri="{FF2B5EF4-FFF2-40B4-BE49-F238E27FC236}">
                <a16:creationId xmlns:a16="http://schemas.microsoft.com/office/drawing/2014/main" id="{3A4D46D8-0A22-C988-EE6F-44BAD8248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40" y="3455130"/>
            <a:ext cx="4450080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7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81DD8F-B924-0309-824E-DF916732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Časté problémy při pěstování banánů:</a:t>
            </a:r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9E3F89-EEC0-D6F9-44E0-EB77EF4B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/>
              <a:t>Katastrofální pracovní podmínky: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15 hodin denně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Mzdy hluboko pod úrovní minimální mzdy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Neplacené přesčasy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Nevyvážené stravování pracovníků</a:t>
            </a:r>
          </a:p>
          <a:p>
            <a:pPr>
              <a:lnSpc>
                <a:spcPct val="90000"/>
              </a:lnSpc>
            </a:pPr>
            <a:r>
              <a:rPr lang="cs-CZ" sz="1500"/>
              <a:t>Banány jsou „světovou </a:t>
            </a:r>
            <a:r>
              <a:rPr lang="cs-CZ" sz="1500" err="1"/>
              <a:t>pesticidovou</a:t>
            </a:r>
            <a:r>
              <a:rPr lang="cs-CZ" sz="1500"/>
              <a:t> jedničkou“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Nadměrné používání chemických prostředků</a:t>
            </a:r>
          </a:p>
          <a:p>
            <a:pPr lvl="2">
              <a:lnSpc>
                <a:spcPct val="90000"/>
              </a:lnSpc>
            </a:pPr>
            <a:r>
              <a:rPr lang="cs-CZ" sz="1500"/>
              <a:t>Kontaminace půdy a vodních zdrojů</a:t>
            </a:r>
          </a:p>
          <a:p>
            <a:pPr lvl="2">
              <a:lnSpc>
                <a:spcPct val="90000"/>
              </a:lnSpc>
            </a:pPr>
            <a:endParaRPr lang="cs-CZ" sz="1500"/>
          </a:p>
        </p:txBody>
      </p:sp>
      <p:pic>
        <p:nvPicPr>
          <p:cNvPr id="9218" name="Picture 2" descr="Dětská práce: Stále se týká milionů dětí. Češi s ní bojují i v  supermarketech | Blesk.cz">
            <a:extLst>
              <a:ext uri="{FF2B5EF4-FFF2-40B4-BE49-F238E27FC236}">
                <a16:creationId xmlns:a16="http://schemas.microsoft.com/office/drawing/2014/main" id="{84E712FB-66C8-096F-F3FA-769F516C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543" y="1050014"/>
            <a:ext cx="6953577" cy="44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4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FC71BBC-8858-7A72-8A83-8E40389F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cs-CZ" dirty="0"/>
              <a:t>Květiny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97F299-CF42-FEB3-45E3-93C26BBE1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0" r="18552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36AFBB-F477-32D2-C740-D5CF94A5E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893" y="1928522"/>
            <a:ext cx="7653873" cy="43144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Pěstování květin poskytuje spoustu pracovních míst</a:t>
            </a:r>
          </a:p>
          <a:p>
            <a:pPr>
              <a:lnSpc>
                <a:spcPct val="90000"/>
              </a:lnSpc>
            </a:pPr>
            <a:r>
              <a:rPr lang="cs-CZ" dirty="0"/>
              <a:t>Pěstování je náročné (péče o květiny, sklízení, balení)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Vyžaduje tisíce pracovních sil</a:t>
            </a:r>
          </a:p>
          <a:p>
            <a:pPr>
              <a:lnSpc>
                <a:spcPct val="90000"/>
              </a:lnSpc>
            </a:pPr>
            <a:r>
              <a:rPr lang="cs-CZ" dirty="0"/>
              <a:t>Nejčastěji o ně pečují ženy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Mnohé z nich samoživitelky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Nízké vzdělání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Neznají zaměstnanecká práva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Nízké mzdy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Fairtradové</a:t>
            </a:r>
            <a:r>
              <a:rPr lang="cs-CZ" dirty="0"/>
              <a:t> květinové plantáže: v Keni, Etiopii, Tanzanii, Ugandě,…</a:t>
            </a:r>
          </a:p>
          <a:p>
            <a:pPr>
              <a:lnSpc>
                <a:spcPct val="90000"/>
              </a:lnSpc>
            </a:pPr>
            <a:r>
              <a:rPr lang="cs-CZ" dirty="0"/>
              <a:t>I přes leteckou dopravu </a:t>
            </a:r>
            <a:r>
              <a:rPr lang="cs-CZ" b="1" dirty="0"/>
              <a:t>je uhlíková stopa </a:t>
            </a:r>
            <a:r>
              <a:rPr lang="cs-CZ" b="1" dirty="0" err="1"/>
              <a:t>fairtradových</a:t>
            </a:r>
            <a:r>
              <a:rPr lang="cs-CZ" b="1" dirty="0"/>
              <a:t> květin nižší </a:t>
            </a:r>
            <a:r>
              <a:rPr lang="cs-CZ" dirty="0"/>
              <a:t>než u květin vypěstovaných v evropských sklenících!!!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9D9710C-9C5C-3BA3-2A44-44669A344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630" y="0"/>
            <a:ext cx="2299350" cy="204258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4C2ECC3-D2A9-CD60-B936-7A93FCBC6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555" y="2611850"/>
            <a:ext cx="3894150" cy="2326755"/>
          </a:xfrm>
          <a:prstGeom prst="rect">
            <a:avLst/>
          </a:prstGeom>
        </p:spPr>
      </p:pic>
      <p:pic>
        <p:nvPicPr>
          <p:cNvPr id="5128" name="Picture 8" descr="KYTKA 2,5mm 420x420x2,5">
            <a:extLst>
              <a:ext uri="{FF2B5EF4-FFF2-40B4-BE49-F238E27FC236}">
                <a16:creationId xmlns:a16="http://schemas.microsoft.com/office/drawing/2014/main" id="{72684C14-E948-438F-B076-11DD0AF0F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7" t="16758" r="23935" b="20651"/>
          <a:stretch/>
        </p:blipFill>
        <p:spPr bwMode="auto">
          <a:xfrm>
            <a:off x="6877695" y="34872"/>
            <a:ext cx="1776974" cy="18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0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A139BEEF-DD1F-E94F-AF27-E8D8342FA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2" r="-1" b="26911"/>
          <a:stretch/>
        </p:blipFill>
        <p:spPr bwMode="auto">
          <a:xfrm>
            <a:off x="4485555" y="10"/>
            <a:ext cx="7706444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Kübler Sport® Fairtrade Soccer Trainer | Kübler Sport">
            <a:extLst>
              <a:ext uri="{FF2B5EF4-FFF2-40B4-BE49-F238E27FC236}">
                <a16:creationId xmlns:a16="http://schemas.microsoft.com/office/drawing/2014/main" id="{AF6C2F66-505E-EEFD-5E72-BF1FDD8D3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1" r="-1" b="22934"/>
          <a:stretch/>
        </p:blipFill>
        <p:spPr bwMode="auto">
          <a:xfrm>
            <a:off x="4493347" y="3428990"/>
            <a:ext cx="770644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257" name="Freeform: Shape 10248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66AAD0-1468-5867-408C-658C1D11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cs-CZ"/>
              <a:t>Sportovní míče</a:t>
            </a:r>
            <a:endParaRPr lang="cs-CZ" dirty="0"/>
          </a:p>
        </p:txBody>
      </p:sp>
      <p:sp>
        <p:nvSpPr>
          <p:cNvPr id="10258" name="Rectangle 10250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D38F5-78C0-C577-6008-713DDA442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33600"/>
            <a:ext cx="4625882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/>
              <a:t>Velká část ručně vyrobených fotbalových míčů pochází z Pákistánu</a:t>
            </a:r>
          </a:p>
          <a:p>
            <a:pPr>
              <a:lnSpc>
                <a:spcPct val="90000"/>
              </a:lnSpc>
            </a:pPr>
            <a:r>
              <a:rPr lang="cs-CZ" sz="1500"/>
              <a:t>Ročně se zde vyrobí cca 40 mil. míčů (před MS až 60 mil.)</a:t>
            </a:r>
          </a:p>
          <a:p>
            <a:pPr>
              <a:lnSpc>
                <a:spcPct val="90000"/>
              </a:lnSpc>
            </a:pPr>
            <a:r>
              <a:rPr lang="cs-CZ" sz="1500"/>
              <a:t>Výrobci často vydělávají jen zlomek minimální mzdy</a:t>
            </a:r>
          </a:p>
          <a:p>
            <a:pPr>
              <a:lnSpc>
                <a:spcPct val="90000"/>
              </a:lnSpc>
            </a:pPr>
            <a:r>
              <a:rPr lang="cs-CZ" sz="1500"/>
              <a:t>Rodiny žijí v chudobě -&gt; musí pracovat i děti</a:t>
            </a:r>
          </a:p>
          <a:p>
            <a:pPr>
              <a:lnSpc>
                <a:spcPct val="90000"/>
              </a:lnSpc>
            </a:pPr>
            <a:r>
              <a:rPr lang="cs-CZ" sz="1500"/>
              <a:t>Pracovníci nejsou placeni za hodinu, ale za míč</a:t>
            </a:r>
          </a:p>
          <a:p>
            <a:pPr>
              <a:lnSpc>
                <a:spcPct val="90000"/>
              </a:lnSpc>
            </a:pPr>
            <a:r>
              <a:rPr lang="cs-CZ" sz="1500"/>
              <a:t>Mnoho výrobců míčů pracuje 7 dní v týdnu až 12 hodin denně</a:t>
            </a:r>
          </a:p>
          <a:p>
            <a:pPr>
              <a:lnSpc>
                <a:spcPct val="90000"/>
              </a:lnSpc>
            </a:pPr>
            <a:r>
              <a:rPr lang="cs-CZ" sz="1500"/>
              <a:t>Pracující děti mají nedostatečné vzdělání</a:t>
            </a:r>
          </a:p>
        </p:txBody>
      </p:sp>
      <p:pic>
        <p:nvPicPr>
          <p:cNvPr id="10246" name="Picture 6" descr="Samba® Fairtrade Soccer Match Ball SUPER NOVA | Kübler Sport">
            <a:extLst>
              <a:ext uri="{FF2B5EF4-FFF2-40B4-BE49-F238E27FC236}">
                <a16:creationId xmlns:a16="http://schemas.microsoft.com/office/drawing/2014/main" id="{63138238-E8AE-E098-D467-AC6FE93DB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94" y="2133590"/>
            <a:ext cx="2438079" cy="243807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4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9905D8-6504-1116-B248-9143FD95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Videa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EBE52C4-761A-652D-2D25-5427BB5BE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980562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71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C260E-D7D7-9078-688D-9B8D3066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</a:t>
            </a:r>
            <a:r>
              <a:rPr lang="cs-CZ" dirty="0" err="1"/>
              <a:t>Fairtrade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60A838-4F1E-E2D6-43BF-FB486D57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372" y="2113280"/>
            <a:ext cx="8915400" cy="3777622"/>
          </a:xfrm>
        </p:spPr>
        <p:txBody>
          <a:bodyPr/>
          <a:lstStyle/>
          <a:p>
            <a:r>
              <a:rPr lang="cs-CZ" b="1" dirty="0"/>
              <a:t>= spravedlivý obchod</a:t>
            </a:r>
          </a:p>
          <a:p>
            <a:r>
              <a:rPr lang="cs-CZ" dirty="0"/>
              <a:t>Obchod založený na partnerství</a:t>
            </a:r>
          </a:p>
          <a:p>
            <a:r>
              <a:rPr lang="cs-CZ" dirty="0"/>
              <a:t>Poskytuje možnost uživit se vlastní prací za důstojných podmínek</a:t>
            </a:r>
          </a:p>
          <a:p>
            <a:r>
              <a:rPr lang="cs-CZ" b="1" dirty="0"/>
              <a:t>Více než milion</a:t>
            </a:r>
            <a:r>
              <a:rPr lang="cs-CZ" dirty="0"/>
              <a:t> pěstitelů po celém světě</a:t>
            </a:r>
          </a:p>
          <a:p>
            <a:r>
              <a:rPr lang="cs-CZ" dirty="0"/>
              <a:t>Země globálního jihu</a:t>
            </a:r>
          </a:p>
          <a:p>
            <a:pPr lvl="1"/>
            <a:r>
              <a:rPr lang="cs-CZ" b="1" dirty="0"/>
              <a:t>Afrika, Asie a Latinská Amerika</a:t>
            </a:r>
          </a:p>
          <a:p>
            <a:r>
              <a:rPr lang="cs-CZ" dirty="0"/>
              <a:t>První specializovaný obchůdek </a:t>
            </a:r>
            <a:r>
              <a:rPr lang="cs-CZ" dirty="0" err="1"/>
              <a:t>Fairtrade</a:t>
            </a:r>
            <a:r>
              <a:rPr lang="cs-CZ" dirty="0"/>
              <a:t> v Evropě </a:t>
            </a:r>
            <a:r>
              <a:rPr lang="cs-CZ" b="1" dirty="0"/>
              <a:t>vznikl v Nizozemí</a:t>
            </a:r>
          </a:p>
          <a:p>
            <a:r>
              <a:rPr lang="cs-CZ" b="1" dirty="0"/>
              <a:t>Férová snídaně (druhá květnová sobota)</a:t>
            </a:r>
          </a:p>
        </p:txBody>
      </p:sp>
      <p:pic>
        <p:nvPicPr>
          <p:cNvPr id="3074" name="Picture 2" descr="Fairtrade Česko a Slovensko - Fairtrade Česko a Slovensko">
            <a:extLst>
              <a:ext uri="{FF2B5EF4-FFF2-40B4-BE49-F238E27FC236}">
                <a16:creationId xmlns:a16="http://schemas.microsoft.com/office/drawing/2014/main" id="{119F8F24-EC87-8FAB-4DC1-DAD25C77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-650240"/>
            <a:ext cx="4175760" cy="41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61BC3C-534E-4CD1-AE42-A1CF48BDE0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7" r="18015"/>
          <a:stretch/>
        </p:blipFill>
        <p:spPr>
          <a:xfrm>
            <a:off x="9832022" y="2509520"/>
            <a:ext cx="212344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7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D743B-A1B8-5C88-33E1-76521D6A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4EFAF-6CA5-F48D-3A78-5325BDF36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O zboží s certifikací Fairtrade je mezi českými zákazníky rostoucí zájem -  Retail News">
            <a:extLst>
              <a:ext uri="{FF2B5EF4-FFF2-40B4-BE49-F238E27FC236}">
                <a16:creationId xmlns:a16="http://schemas.microsoft.com/office/drawing/2014/main" id="{2DABB248-8DDA-E4AA-5C0E-15507B695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64" y="0"/>
            <a:ext cx="9073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53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036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7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6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7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050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1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3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7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8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9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0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1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2784ADC-FF08-D50A-08EC-69EC625A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cs-CZ" dirty="0"/>
              <a:t>Základní principy </a:t>
            </a:r>
            <a:r>
              <a:rPr lang="cs-CZ" dirty="0" err="1"/>
              <a:t>Fairtrade</a:t>
            </a:r>
            <a:endParaRPr lang="cs-CZ" dirty="0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65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028" name="Picture 4" descr="Stock ilustrace Kreslený Malý Farmář Drží Hrábě – stáhnout obrázek nyní -  Aktivita, Chlapec - Muž, Dítě - Lidský věk - iStock">
            <a:extLst>
              <a:ext uri="{FF2B5EF4-FFF2-40B4-BE49-F238E27FC236}">
                <a16:creationId xmlns:a16="http://schemas.microsoft.com/office/drawing/2014/main" id="{34A89BD7-E373-B24F-CE6A-92EE01D17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r="4707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57D6FE-BB9A-3F99-3515-BDA8B08BE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cs-CZ" b="1" dirty="0"/>
              <a:t>Spravedlivá výkupní cena</a:t>
            </a:r>
          </a:p>
          <a:p>
            <a:r>
              <a:rPr lang="cs-CZ" dirty="0"/>
              <a:t>Demokratické rozhodování</a:t>
            </a:r>
          </a:p>
          <a:p>
            <a:r>
              <a:rPr lang="cs-CZ" dirty="0"/>
              <a:t>Dlouhodobé obchodní vztahy</a:t>
            </a:r>
          </a:p>
          <a:p>
            <a:r>
              <a:rPr lang="cs-CZ" b="1" dirty="0"/>
              <a:t>Zákaz nucené dětské práce </a:t>
            </a:r>
          </a:p>
          <a:p>
            <a:pPr lvl="1"/>
            <a:r>
              <a:rPr lang="cs-CZ" b="1" dirty="0"/>
              <a:t>152 milionů dětí je nuceno pracovat</a:t>
            </a:r>
          </a:p>
          <a:p>
            <a:r>
              <a:rPr lang="cs-CZ" dirty="0"/>
              <a:t>Kontrolované využívání pesticidů</a:t>
            </a:r>
          </a:p>
          <a:p>
            <a:pPr lvl="1"/>
            <a:r>
              <a:rPr lang="cs-CZ" dirty="0"/>
              <a:t>Dopad na životní prostředí: </a:t>
            </a:r>
            <a:r>
              <a:rPr lang="cs-CZ" b="1" dirty="0"/>
              <a:t>nepoužívání chemických postřiků</a:t>
            </a:r>
          </a:p>
        </p:txBody>
      </p:sp>
    </p:spTree>
    <p:extLst>
      <p:ext uri="{BB962C8B-B14F-4D97-AF65-F5344CB8AC3E}">
        <p14:creationId xmlns:p14="http://schemas.microsoft.com/office/powerpoint/2010/main" val="291636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E074E-3125-ADEA-15EA-FA9435B7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o znamená Fairtrade nebo-li spravedlivé obchodování? | Fair Made -  spravedlivé nakupování">
            <a:extLst>
              <a:ext uri="{FF2B5EF4-FFF2-40B4-BE49-F238E27FC236}">
                <a16:creationId xmlns:a16="http://schemas.microsoft.com/office/drawing/2014/main" id="{F6B36B30-4400-A7D4-5EF1-97C6C500BE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9355"/>
            <a:ext cx="10515600" cy="35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7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68981-CF58-2804-C86D-9D3BA6A8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cs-CZ" sz="3200"/>
              <a:t>Fairtradové produkty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905EDB-69FB-CC3A-7C87-AB88FBFBB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5" y="2133600"/>
            <a:ext cx="4229645" cy="3777622"/>
          </a:xfrm>
        </p:spPr>
        <p:txBody>
          <a:bodyPr>
            <a:normAutofit/>
          </a:bodyPr>
          <a:lstStyle/>
          <a:p>
            <a:r>
              <a:rPr lang="cs-CZ" sz="1600">
                <a:solidFill>
                  <a:schemeClr val="tx1"/>
                </a:solidFill>
              </a:rPr>
              <a:t>Káva</a:t>
            </a:r>
          </a:p>
          <a:p>
            <a:r>
              <a:rPr lang="cs-CZ" sz="1600">
                <a:solidFill>
                  <a:schemeClr val="tx1"/>
                </a:solidFill>
              </a:rPr>
              <a:t>Čokoláda</a:t>
            </a:r>
          </a:p>
          <a:p>
            <a:r>
              <a:rPr lang="cs-CZ" sz="1600">
                <a:solidFill>
                  <a:schemeClr val="tx1"/>
                </a:solidFill>
              </a:rPr>
              <a:t>Kakao</a:t>
            </a:r>
          </a:p>
          <a:p>
            <a:r>
              <a:rPr lang="cs-CZ" sz="1600">
                <a:solidFill>
                  <a:schemeClr val="tx1"/>
                </a:solidFill>
              </a:rPr>
              <a:t>Kešu oříšky </a:t>
            </a:r>
            <a:r>
              <a:rPr lang="cs-CZ" sz="1600" b="1">
                <a:solidFill>
                  <a:schemeClr val="tx1"/>
                </a:solidFill>
              </a:rPr>
              <a:t>(rostou na ledvinovníku západním)</a:t>
            </a:r>
          </a:p>
          <a:p>
            <a:r>
              <a:rPr lang="cs-CZ" sz="1600">
                <a:solidFill>
                  <a:schemeClr val="tx1"/>
                </a:solidFill>
              </a:rPr>
              <a:t>Banány </a:t>
            </a:r>
          </a:p>
        </p:txBody>
      </p:sp>
      <p:sp>
        <p:nvSpPr>
          <p:cNvPr id="4120" name="Rectangle 4112">
            <a:extLst>
              <a:ext uri="{FF2B5EF4-FFF2-40B4-BE49-F238E27FC236}">
                <a16:creationId xmlns:a16="http://schemas.microsoft.com/office/drawing/2014/main" id="{14D3FC47-222E-4F44-B90D-2FE7588E8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3163" y="835131"/>
            <a:ext cx="2476817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RIOBA Fair Trade 100% Arabica káva zrno 1 kg - Italské espresso, Zrnková,  Káva, Čaj, káva, kakao, Trvanlivé">
            <a:extLst>
              <a:ext uri="{FF2B5EF4-FFF2-40B4-BE49-F238E27FC236}">
                <a16:creationId xmlns:a16="http://schemas.microsoft.com/office/drawing/2014/main" id="{BE585E50-2DBF-1266-3A3A-FA3CEF99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6743" y="1042473"/>
            <a:ext cx="2146041" cy="21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1" name="Rectangle 4114">
            <a:extLst>
              <a:ext uri="{FF2B5EF4-FFF2-40B4-BE49-F238E27FC236}">
                <a16:creationId xmlns:a16="http://schemas.microsoft.com/office/drawing/2014/main" id="{49C717EE-5CA6-4E65-AA03-9781CDBC6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3560" y="835131"/>
            <a:ext cx="2476817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 descr="Banány Fair Trade BIO (kg) | CountryLife">
            <a:extLst>
              <a:ext uri="{FF2B5EF4-FFF2-40B4-BE49-F238E27FC236}">
                <a16:creationId xmlns:a16="http://schemas.microsoft.com/office/drawing/2014/main" id="{27899B35-93FC-C58B-B6D4-879C0CF5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7140" y="1042473"/>
            <a:ext cx="2146041" cy="21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2" name="Rectangle 4116">
            <a:extLst>
              <a:ext uri="{FF2B5EF4-FFF2-40B4-BE49-F238E27FC236}">
                <a16:creationId xmlns:a16="http://schemas.microsoft.com/office/drawing/2014/main" id="{C3315F51-7DB1-481B-BEB0-C2972A03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3163" y="3565196"/>
            <a:ext cx="2476817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8" name="Picture 12" descr="Naturata Kakao schwach entölt Fairtrade bei Plantful online kaufen |">
            <a:extLst>
              <a:ext uri="{FF2B5EF4-FFF2-40B4-BE49-F238E27FC236}">
                <a16:creationId xmlns:a16="http://schemas.microsoft.com/office/drawing/2014/main" id="{701BCF29-44D9-BB43-06CA-31BF10AC4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6743" y="3772538"/>
            <a:ext cx="2146041" cy="21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9" name="Rectangle 4118">
            <a:extLst>
              <a:ext uri="{FF2B5EF4-FFF2-40B4-BE49-F238E27FC236}">
                <a16:creationId xmlns:a16="http://schemas.microsoft.com/office/drawing/2014/main" id="{23496655-B913-4188-B56E-764EC61F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3560" y="3565196"/>
            <a:ext cx="2476817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Kešu ořechy FARMLAND 500g. Výhodná cena. Nutica.cz">
            <a:extLst>
              <a:ext uri="{FF2B5EF4-FFF2-40B4-BE49-F238E27FC236}">
                <a16:creationId xmlns:a16="http://schemas.microsoft.com/office/drawing/2014/main" id="{82F564BC-2A20-FB0C-B5D8-BD045B86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7140" y="4040793"/>
            <a:ext cx="2146041" cy="16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Kreslený farmář s montérky Stock Vector od © antonbrand 8130983">
            <a:extLst>
              <a:ext uri="{FF2B5EF4-FFF2-40B4-BE49-F238E27FC236}">
                <a16:creationId xmlns:a16="http://schemas.microsoft.com/office/drawing/2014/main" id="{1CC125E4-6F0F-5E85-0BEF-584C9579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38" y="3772538"/>
            <a:ext cx="1774449" cy="281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7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10595-6A6D-7E82-E19E-0FCA8205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Káva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18B97-F397-498D-1E10-90BA9C4F2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692" y="1264555"/>
            <a:ext cx="8915400" cy="3777622"/>
          </a:xfrm>
        </p:spPr>
        <p:txBody>
          <a:bodyPr>
            <a:normAutofit/>
          </a:bodyPr>
          <a:lstStyle/>
          <a:p>
            <a:r>
              <a:rPr lang="cs-CZ" dirty="0"/>
              <a:t>2. nejvýznamnější vývozní surovina</a:t>
            </a:r>
          </a:p>
          <a:p>
            <a:r>
              <a:rPr lang="cs-CZ" dirty="0"/>
              <a:t>Ze semínka vyroste sazenice </a:t>
            </a:r>
            <a:r>
              <a:rPr lang="cs-CZ" b="1" dirty="0"/>
              <a:t>kávovníku</a:t>
            </a:r>
            <a:r>
              <a:rPr lang="cs-CZ" dirty="0"/>
              <a:t> za necelý rok</a:t>
            </a:r>
          </a:p>
          <a:p>
            <a:r>
              <a:rPr lang="cs-CZ" dirty="0"/>
              <a:t>Po 2-3 letech začne plodit </a:t>
            </a:r>
            <a:r>
              <a:rPr lang="cs-CZ" b="1" dirty="0"/>
              <a:t>(dožívají se až 100 let)</a:t>
            </a:r>
          </a:p>
          <a:p>
            <a:r>
              <a:rPr lang="cs-CZ" dirty="0"/>
              <a:t>Kávové třešně </a:t>
            </a:r>
            <a:r>
              <a:rPr lang="cs-CZ" b="1" dirty="0"/>
              <a:t>obsahují 2 protilehlá zrnka kávy</a:t>
            </a:r>
          </a:p>
          <a:p>
            <a:r>
              <a:rPr lang="cs-CZ" dirty="0"/>
              <a:t>Zelená káva se praží </a:t>
            </a:r>
            <a:r>
              <a:rPr lang="cs-CZ" b="1" dirty="0"/>
              <a:t>(z 1kg zelené kávy získáme 0,8kg pražené kávy)</a:t>
            </a:r>
          </a:p>
          <a:p>
            <a:r>
              <a:rPr lang="cs-CZ" dirty="0"/>
              <a:t>Balí se do </a:t>
            </a:r>
            <a:r>
              <a:rPr lang="cs-CZ" b="1" dirty="0"/>
              <a:t>jutových pytlů po 60 kg</a:t>
            </a:r>
          </a:p>
          <a:p>
            <a:r>
              <a:rPr lang="cs-CZ" dirty="0"/>
              <a:t>Největší producenti arabiky: </a:t>
            </a:r>
            <a:r>
              <a:rPr lang="cs-CZ" b="1" dirty="0"/>
              <a:t>Brazílie, Kolumbie</a:t>
            </a:r>
          </a:p>
          <a:p>
            <a:r>
              <a:rPr lang="cs-CZ" dirty="0"/>
              <a:t>Největší prodejci </a:t>
            </a:r>
            <a:r>
              <a:rPr lang="cs-CZ" dirty="0" err="1"/>
              <a:t>fairtradové</a:t>
            </a:r>
            <a:r>
              <a:rPr lang="cs-CZ" dirty="0"/>
              <a:t> kávy: </a:t>
            </a:r>
            <a:r>
              <a:rPr lang="cs-CZ" b="1" dirty="0"/>
              <a:t>Tchibo, Unipetrol, Benzina, Lidl</a:t>
            </a:r>
          </a:p>
          <a:p>
            <a:r>
              <a:rPr lang="cs-CZ" dirty="0"/>
              <a:t>Mezi kávovníky </a:t>
            </a:r>
            <a:r>
              <a:rPr lang="cs-CZ" b="1" dirty="0"/>
              <a:t>v Guatemale žijí pásovci</a:t>
            </a:r>
          </a:p>
        </p:txBody>
      </p:sp>
      <p:pic>
        <p:nvPicPr>
          <p:cNvPr id="2050" name="Picture 2" descr="Fairtrade Česko a Slovensko - Fairtrade Česko a Slovensko">
            <a:extLst>
              <a:ext uri="{FF2B5EF4-FFF2-40B4-BE49-F238E27FC236}">
                <a16:creationId xmlns:a16="http://schemas.microsoft.com/office/drawing/2014/main" id="{A6F74599-B66D-D070-EDC4-48B5668C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29" y="-97702"/>
            <a:ext cx="3087559" cy="30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4B350A-41C6-6DA6-D367-0C3908892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71" y="5042177"/>
            <a:ext cx="3147321" cy="1700568"/>
          </a:xfrm>
          <a:prstGeom prst="rect">
            <a:avLst/>
          </a:prstGeom>
        </p:spPr>
      </p:pic>
      <p:pic>
        <p:nvPicPr>
          <p:cNvPr id="2054" name="Picture 6" descr="Stručně o kávě | Kamíkovy tlapky">
            <a:extLst>
              <a:ext uri="{FF2B5EF4-FFF2-40B4-BE49-F238E27FC236}">
                <a16:creationId xmlns:a16="http://schemas.microsoft.com/office/drawing/2014/main" id="{AF771B2E-E322-D5B7-03E8-C6E13D6F6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180" y="3252433"/>
            <a:ext cx="2267425" cy="17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tody zpracování kávy a jejich vliv na chuť | Café Montaňa">
            <a:extLst>
              <a:ext uri="{FF2B5EF4-FFF2-40B4-BE49-F238E27FC236}">
                <a16:creationId xmlns:a16="http://schemas.microsoft.com/office/drawing/2014/main" id="{FFE2EB1F-0D10-7E41-FD4B-BF25D0E6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23" y="4953001"/>
            <a:ext cx="4524181" cy="20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7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D9851E3A-A987-4859-9987-B13096D97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179" name="Group 7178">
            <a:extLst>
              <a:ext uri="{FF2B5EF4-FFF2-40B4-BE49-F238E27FC236}">
                <a16:creationId xmlns:a16="http://schemas.microsoft.com/office/drawing/2014/main" id="{BB12D296-A22C-4E21-9C75-3E67301E7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7180" name="Freeform 11">
              <a:extLst>
                <a:ext uri="{FF2B5EF4-FFF2-40B4-BE49-F238E27FC236}">
                  <a16:creationId xmlns:a16="http://schemas.microsoft.com/office/drawing/2014/main" id="{1A1238F3-0B39-40D0-8C3F-BDBAAE1E3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1" name="Freeform 12">
              <a:extLst>
                <a:ext uri="{FF2B5EF4-FFF2-40B4-BE49-F238E27FC236}">
                  <a16:creationId xmlns:a16="http://schemas.microsoft.com/office/drawing/2014/main" id="{604D379A-6934-4295-9EF2-BDD404CB5C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2" name="Freeform 13">
              <a:extLst>
                <a:ext uri="{FF2B5EF4-FFF2-40B4-BE49-F238E27FC236}">
                  <a16:creationId xmlns:a16="http://schemas.microsoft.com/office/drawing/2014/main" id="{3C1E9A55-61F7-4040-8274-782A429D8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3" name="Freeform 14">
              <a:extLst>
                <a:ext uri="{FF2B5EF4-FFF2-40B4-BE49-F238E27FC236}">
                  <a16:creationId xmlns:a16="http://schemas.microsoft.com/office/drawing/2014/main" id="{6DBD7D8E-F59B-4CA6-93DC-2D936BC79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4" name="Freeform 15">
              <a:extLst>
                <a:ext uri="{FF2B5EF4-FFF2-40B4-BE49-F238E27FC236}">
                  <a16:creationId xmlns:a16="http://schemas.microsoft.com/office/drawing/2014/main" id="{5A2E5C3E-887D-4D86-8D20-C306EEA89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5" name="Freeform 16">
              <a:extLst>
                <a:ext uri="{FF2B5EF4-FFF2-40B4-BE49-F238E27FC236}">
                  <a16:creationId xmlns:a16="http://schemas.microsoft.com/office/drawing/2014/main" id="{983E4218-35DF-4531-9FFB-196FE4A70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6" name="Freeform 17">
              <a:extLst>
                <a:ext uri="{FF2B5EF4-FFF2-40B4-BE49-F238E27FC236}">
                  <a16:creationId xmlns:a16="http://schemas.microsoft.com/office/drawing/2014/main" id="{8D0B9266-FB4F-4A11-9906-D88930267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7" name="Freeform 18">
              <a:extLst>
                <a:ext uri="{FF2B5EF4-FFF2-40B4-BE49-F238E27FC236}">
                  <a16:creationId xmlns:a16="http://schemas.microsoft.com/office/drawing/2014/main" id="{4D68D567-E1FF-4421-A5A7-0FB5B6CCF3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8" name="Freeform 19">
              <a:extLst>
                <a:ext uri="{FF2B5EF4-FFF2-40B4-BE49-F238E27FC236}">
                  <a16:creationId xmlns:a16="http://schemas.microsoft.com/office/drawing/2014/main" id="{162E82F3-E7FB-46D6-A67C-19F349F67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9" name="Freeform 20">
              <a:extLst>
                <a:ext uri="{FF2B5EF4-FFF2-40B4-BE49-F238E27FC236}">
                  <a16:creationId xmlns:a16="http://schemas.microsoft.com/office/drawing/2014/main" id="{29237D49-4974-49A3-ADFD-719D2A377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0" name="Freeform 21">
              <a:extLst>
                <a:ext uri="{FF2B5EF4-FFF2-40B4-BE49-F238E27FC236}">
                  <a16:creationId xmlns:a16="http://schemas.microsoft.com/office/drawing/2014/main" id="{15684C6D-1CAF-400F-AFB5-24C18BE66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1" name="Freeform 22">
              <a:extLst>
                <a:ext uri="{FF2B5EF4-FFF2-40B4-BE49-F238E27FC236}">
                  <a16:creationId xmlns:a16="http://schemas.microsoft.com/office/drawing/2014/main" id="{D71E86AF-F2C2-497D-8C63-1A633C056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193" name="Group 7192">
            <a:extLst>
              <a:ext uri="{FF2B5EF4-FFF2-40B4-BE49-F238E27FC236}">
                <a16:creationId xmlns:a16="http://schemas.microsoft.com/office/drawing/2014/main" id="{8FCB706A-A0EA-484D-93DC-B2CED03B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7194" name="Freeform 27">
              <a:extLst>
                <a:ext uri="{FF2B5EF4-FFF2-40B4-BE49-F238E27FC236}">
                  <a16:creationId xmlns:a16="http://schemas.microsoft.com/office/drawing/2014/main" id="{A78D4A50-94B5-4EAE-B4AF-79D6DE9A2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5" name="Freeform 28">
              <a:extLst>
                <a:ext uri="{FF2B5EF4-FFF2-40B4-BE49-F238E27FC236}">
                  <a16:creationId xmlns:a16="http://schemas.microsoft.com/office/drawing/2014/main" id="{F465FEEF-4A9D-48D0-AD78-3F03C5153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6" name="Freeform 29">
              <a:extLst>
                <a:ext uri="{FF2B5EF4-FFF2-40B4-BE49-F238E27FC236}">
                  <a16:creationId xmlns:a16="http://schemas.microsoft.com/office/drawing/2014/main" id="{0B9FF3DB-CBEC-4D4E-B28F-CABCB9980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7" name="Freeform 30">
              <a:extLst>
                <a:ext uri="{FF2B5EF4-FFF2-40B4-BE49-F238E27FC236}">
                  <a16:creationId xmlns:a16="http://schemas.microsoft.com/office/drawing/2014/main" id="{45BC3B0B-20C8-4F1E-8120-9E6C5BA8D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8" name="Freeform 31">
              <a:extLst>
                <a:ext uri="{FF2B5EF4-FFF2-40B4-BE49-F238E27FC236}">
                  <a16:creationId xmlns:a16="http://schemas.microsoft.com/office/drawing/2014/main" id="{C2D0EEAB-704C-4DBC-A730-7F8FFBEFC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9" name="Freeform 32">
              <a:extLst>
                <a:ext uri="{FF2B5EF4-FFF2-40B4-BE49-F238E27FC236}">
                  <a16:creationId xmlns:a16="http://schemas.microsoft.com/office/drawing/2014/main" id="{8ADC598E-AAD3-4049-A1F7-D6BA27876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0" name="Freeform 33">
              <a:extLst>
                <a:ext uri="{FF2B5EF4-FFF2-40B4-BE49-F238E27FC236}">
                  <a16:creationId xmlns:a16="http://schemas.microsoft.com/office/drawing/2014/main" id="{080514FC-72C0-4BBE-8376-E2DD52C79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1" name="Freeform 34">
              <a:extLst>
                <a:ext uri="{FF2B5EF4-FFF2-40B4-BE49-F238E27FC236}">
                  <a16:creationId xmlns:a16="http://schemas.microsoft.com/office/drawing/2014/main" id="{B76B3E91-F388-454F-8306-D64D08895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2" name="Freeform 35">
              <a:extLst>
                <a:ext uri="{FF2B5EF4-FFF2-40B4-BE49-F238E27FC236}">
                  <a16:creationId xmlns:a16="http://schemas.microsoft.com/office/drawing/2014/main" id="{A24F85CC-2609-497D-A3BE-D128CE9E2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3" name="Freeform 36">
              <a:extLst>
                <a:ext uri="{FF2B5EF4-FFF2-40B4-BE49-F238E27FC236}">
                  <a16:creationId xmlns:a16="http://schemas.microsoft.com/office/drawing/2014/main" id="{026D0D91-F7BF-49FB-90D4-56B7B0FF8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4" name="Freeform 37">
              <a:extLst>
                <a:ext uri="{FF2B5EF4-FFF2-40B4-BE49-F238E27FC236}">
                  <a16:creationId xmlns:a16="http://schemas.microsoft.com/office/drawing/2014/main" id="{E3F29555-7107-4106-81BD-CA8763BD6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5" name="Freeform 38">
              <a:extLst>
                <a:ext uri="{FF2B5EF4-FFF2-40B4-BE49-F238E27FC236}">
                  <a16:creationId xmlns:a16="http://schemas.microsoft.com/office/drawing/2014/main" id="{68AF4D70-6597-4A7A-ABDD-30A8178BB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4404B63-3387-CB54-58D1-8D30CE74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cs-CZ" dirty="0"/>
              <a:t>Kakao </a:t>
            </a:r>
          </a:p>
        </p:txBody>
      </p:sp>
      <p:sp>
        <p:nvSpPr>
          <p:cNvPr id="7207" name="Rectangle 7206">
            <a:extLst>
              <a:ext uri="{FF2B5EF4-FFF2-40B4-BE49-F238E27FC236}">
                <a16:creationId xmlns:a16="http://schemas.microsoft.com/office/drawing/2014/main" id="{771D8553-2EA7-406A-A46F-8B3986C25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209" name="Freeform 11">
            <a:extLst>
              <a:ext uri="{FF2B5EF4-FFF2-40B4-BE49-F238E27FC236}">
                <a16:creationId xmlns:a16="http://schemas.microsoft.com/office/drawing/2014/main" id="{5DE9A097-EFD3-4BA8-A9ED-6A278D3C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7170" name="Picture 2" descr="Bio pražené kakaové boby celé, 100 g - Fair Trade Centrum">
            <a:extLst>
              <a:ext uri="{FF2B5EF4-FFF2-40B4-BE49-F238E27FC236}">
                <a16:creationId xmlns:a16="http://schemas.microsoft.com/office/drawing/2014/main" id="{0FCDEAF3-E7EF-0484-EAC6-7E75CA52A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r="11172" b="-6"/>
          <a:stretch/>
        </p:blipFill>
        <p:spPr bwMode="auto">
          <a:xfrm>
            <a:off x="20" y="10"/>
            <a:ext cx="2725091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ristopher Columbus kreslený Stock Vector od © Malchev 114344182">
            <a:extLst>
              <a:ext uri="{FF2B5EF4-FFF2-40B4-BE49-F238E27FC236}">
                <a16:creationId xmlns:a16="http://schemas.microsoft.com/office/drawing/2014/main" id="{93F84E1E-D4AB-2238-23E4-0CCE1302F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r="8952" b="6"/>
          <a:stretch/>
        </p:blipFill>
        <p:spPr bwMode="auto">
          <a:xfrm>
            <a:off x="20" y="3429000"/>
            <a:ext cx="27175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11" name="Straight Connector 7210">
            <a:extLst>
              <a:ext uri="{FF2B5EF4-FFF2-40B4-BE49-F238E27FC236}">
                <a16:creationId xmlns:a16="http://schemas.microsoft.com/office/drawing/2014/main" id="{8ED4CAA9-D1DB-4EAE-88BD-A149B54F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2733254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A80F03-EE6A-4172-9BAD-9CB3E2486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r>
              <a:rPr lang="cs-CZ" dirty="0"/>
              <a:t>Pěstování kakaa – hlavní zdroj příjmu pro více než 5,5 mil pěstitelů</a:t>
            </a:r>
          </a:p>
          <a:p>
            <a:r>
              <a:rPr lang="cs-CZ" dirty="0"/>
              <a:t>Hlavní surovina pro </a:t>
            </a:r>
            <a:r>
              <a:rPr lang="cs-CZ" b="1" dirty="0"/>
              <a:t>výrobu čokolády</a:t>
            </a:r>
          </a:p>
          <a:p>
            <a:r>
              <a:rPr lang="cs-CZ" dirty="0"/>
              <a:t>Na jednom stromu </a:t>
            </a:r>
            <a:r>
              <a:rPr lang="cs-CZ" b="1" dirty="0"/>
              <a:t>se urodí 2 kg kakaových bobů</a:t>
            </a:r>
          </a:p>
          <a:p>
            <a:r>
              <a:rPr lang="cs-CZ" dirty="0"/>
              <a:t>V plodu kakaovníku se nachází </a:t>
            </a:r>
            <a:r>
              <a:rPr lang="cs-CZ" b="1" dirty="0"/>
              <a:t>30-40 kakaových plodů</a:t>
            </a:r>
          </a:p>
          <a:p>
            <a:r>
              <a:rPr lang="cs-CZ" dirty="0"/>
              <a:t>V Ghaně a na Pobřeží slonoviny </a:t>
            </a:r>
            <a:r>
              <a:rPr lang="cs-CZ" b="1" dirty="0"/>
              <a:t>se pěstuje 60% kakaa</a:t>
            </a:r>
          </a:p>
          <a:p>
            <a:r>
              <a:rPr lang="cs-CZ" dirty="0"/>
              <a:t>Plody kakaovníku</a:t>
            </a:r>
            <a:r>
              <a:rPr lang="cs-CZ" b="1" dirty="0"/>
              <a:t> přivezl do Evropy Kryštof Kolumbus</a:t>
            </a:r>
          </a:p>
        </p:txBody>
      </p:sp>
    </p:spTree>
    <p:extLst>
      <p:ext uri="{BB962C8B-B14F-4D97-AF65-F5344CB8AC3E}">
        <p14:creationId xmlns:p14="http://schemas.microsoft.com/office/powerpoint/2010/main" val="325502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F005F-EDE9-4F04-DDCE-7649E7DD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cs-CZ"/>
              <a:t>Časté problémy při pěstování kakaa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5510F4-8BC5-3FF3-797F-847C8525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637179" cy="38707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Rodiny pěstitelů nemají dostatečné příjmy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Žijí v chudobě</a:t>
            </a:r>
          </a:p>
          <a:p>
            <a:pPr>
              <a:lnSpc>
                <a:spcPct val="90000"/>
              </a:lnSpc>
            </a:pPr>
            <a:r>
              <a:rPr lang="cs-CZ" dirty="0"/>
              <a:t>Rozšířená dětská práce (západní Afrika)</a:t>
            </a:r>
          </a:p>
          <a:p>
            <a:pPr>
              <a:lnSpc>
                <a:spcPct val="90000"/>
              </a:lnSpc>
            </a:pPr>
            <a:r>
              <a:rPr lang="cs-CZ" dirty="0"/>
              <a:t>Kakaovníky jsou přestárlé (náchylné ke škůdcům a chorobám)</a:t>
            </a:r>
          </a:p>
          <a:p>
            <a:pPr lvl="1">
              <a:lnSpc>
                <a:spcPct val="90000"/>
              </a:lnSpc>
            </a:pPr>
            <a:r>
              <a:rPr lang="cs-CZ" b="1" dirty="0"/>
              <a:t>Plodí až 40 let</a:t>
            </a:r>
          </a:p>
          <a:p>
            <a:pPr>
              <a:lnSpc>
                <a:spcPct val="90000"/>
              </a:lnSpc>
            </a:pPr>
            <a:r>
              <a:rPr lang="cs-CZ" dirty="0"/>
              <a:t>Odlesňování (Pobřeží slonoviny) – od r. 1960 přišlo o </a:t>
            </a:r>
            <a:r>
              <a:rPr lang="cs-CZ" b="1" dirty="0"/>
              <a:t>80 % deštných lesů</a:t>
            </a:r>
          </a:p>
          <a:p>
            <a:pPr>
              <a:lnSpc>
                <a:spcPct val="90000"/>
              </a:lnSpc>
            </a:pPr>
            <a:r>
              <a:rPr lang="cs-CZ" dirty="0"/>
              <a:t>Cena kakaa na světovém trhu často kolísá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8196" name="Picture 4" descr="Bio kakaový prášek přírodní vysokotučný z Dominikánské republiky, 150 g - Fair  Trade Centrum">
            <a:extLst>
              <a:ext uri="{FF2B5EF4-FFF2-40B4-BE49-F238E27FC236}">
                <a16:creationId xmlns:a16="http://schemas.microsoft.com/office/drawing/2014/main" id="{102181AB-2F5F-A2B7-D9D6-45B017FF8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027" y="645106"/>
            <a:ext cx="2541577" cy="25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Kakaovník a božský nápoj - Země Světa">
            <a:extLst>
              <a:ext uri="{FF2B5EF4-FFF2-40B4-BE49-F238E27FC236}">
                <a16:creationId xmlns:a16="http://schemas.microsoft.com/office/drawing/2014/main" id="{5B108BFE-E401-CA84-C88D-026071F1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429" y="3351275"/>
            <a:ext cx="3388770" cy="254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39643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TM02892315[[fn=Stébla]]</Template>
  <TotalTime>252</TotalTime>
  <Words>532</Words>
  <Application>Microsoft Office PowerPoint</Application>
  <PresentationFormat>Širokoúhlá obrazovka</PresentationFormat>
  <Paragraphs>89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Stébla</vt:lpstr>
      <vt:lpstr>Projektový den – FAIRTRADE </vt:lpstr>
      <vt:lpstr>Co je Fairtrade </vt:lpstr>
      <vt:lpstr>Prezentace aplikace PowerPoint</vt:lpstr>
      <vt:lpstr>Základní principy Fairtrade</vt:lpstr>
      <vt:lpstr>Prezentace aplikace PowerPoint</vt:lpstr>
      <vt:lpstr>Fairtradové produkty</vt:lpstr>
      <vt:lpstr>Káva </vt:lpstr>
      <vt:lpstr>Kakao </vt:lpstr>
      <vt:lpstr>Časté problémy při pěstování kakaa</vt:lpstr>
      <vt:lpstr>Banány </vt:lpstr>
      <vt:lpstr>Časté problémy při pěstování banánů:</vt:lpstr>
      <vt:lpstr>Květiny </vt:lpstr>
      <vt:lpstr>Sportovní míče</vt:lpstr>
      <vt:lpstr>Videa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Lipčáková</dc:creator>
  <cp:lastModifiedBy>Administrator</cp:lastModifiedBy>
  <cp:revision>3</cp:revision>
  <dcterms:created xsi:type="dcterms:W3CDTF">2024-02-28T14:23:35Z</dcterms:created>
  <dcterms:modified xsi:type="dcterms:W3CDTF">2024-03-28T11:23:45Z</dcterms:modified>
</cp:coreProperties>
</file>